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
  </p:notesMasterIdLst>
  <p:sldIdLst>
    <p:sldId id="256" r:id="rId2"/>
    <p:sldId id="268" r:id="rId3"/>
    <p:sldId id="306" r:id="rId4"/>
    <p:sldId id="307" r:id="rId5"/>
    <p:sldId id="257" r:id="rId6"/>
    <p:sldId id="301" r:id="rId7"/>
    <p:sldId id="299" r:id="rId8"/>
    <p:sldId id="316" r:id="rId9"/>
    <p:sldId id="317" r:id="rId10"/>
    <p:sldId id="302" r:id="rId11"/>
    <p:sldId id="303" r:id="rId12"/>
    <p:sldId id="304" r:id="rId13"/>
    <p:sldId id="305" r:id="rId14"/>
    <p:sldId id="318" r:id="rId15"/>
    <p:sldId id="319" r:id="rId16"/>
    <p:sldId id="320" r:id="rId17"/>
    <p:sldId id="321" r:id="rId18"/>
    <p:sldId id="322" r:id="rId19"/>
    <p:sldId id="323" r:id="rId20"/>
    <p:sldId id="324" r:id="rId21"/>
    <p:sldId id="335" r:id="rId22"/>
    <p:sldId id="336" r:id="rId23"/>
    <p:sldId id="375" r:id="rId24"/>
    <p:sldId id="337" r:id="rId25"/>
    <p:sldId id="338" r:id="rId26"/>
    <p:sldId id="344" r:id="rId27"/>
    <p:sldId id="345" r:id="rId28"/>
    <p:sldId id="358" r:id="rId29"/>
    <p:sldId id="359" r:id="rId30"/>
    <p:sldId id="369" r:id="rId31"/>
    <p:sldId id="326" r:id="rId32"/>
    <p:sldId id="328" r:id="rId33"/>
    <p:sldId id="329" r:id="rId34"/>
    <p:sldId id="330" r:id="rId35"/>
    <p:sldId id="331" r:id="rId36"/>
    <p:sldId id="332" r:id="rId37"/>
    <p:sldId id="361" r:id="rId38"/>
    <p:sldId id="362" r:id="rId39"/>
    <p:sldId id="363" r:id="rId40"/>
    <p:sldId id="280" r:id="rId41"/>
    <p:sldId id="281" r:id="rId42"/>
    <p:sldId id="343" r:id="rId43"/>
    <p:sldId id="364" r:id="rId44"/>
    <p:sldId id="365" r:id="rId45"/>
    <p:sldId id="366" r:id="rId46"/>
    <p:sldId id="341" r:id="rId47"/>
    <p:sldId id="342" r:id="rId48"/>
    <p:sldId id="346" r:id="rId49"/>
    <p:sldId id="360" r:id="rId50"/>
    <p:sldId id="347" r:id="rId51"/>
    <p:sldId id="351" r:id="rId52"/>
    <p:sldId id="348" r:id="rId53"/>
    <p:sldId id="349" r:id="rId54"/>
    <p:sldId id="355" r:id="rId55"/>
    <p:sldId id="356" r:id="rId56"/>
    <p:sldId id="371" r:id="rId57"/>
    <p:sldId id="372" r:id="rId58"/>
    <p:sldId id="373" r:id="rId59"/>
    <p:sldId id="374" r:id="rId60"/>
    <p:sldId id="376" r:id="rId61"/>
    <p:sldId id="289" r:id="rId62"/>
    <p:sldId id="293" r:id="rId63"/>
    <p:sldId id="352" r:id="rId64"/>
    <p:sldId id="353" r:id="rId65"/>
    <p:sldId id="354" r:id="rId66"/>
    <p:sldId id="271"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E8400"/>
    <a:srgbClr val="FF9900"/>
    <a:srgbClr val="070501"/>
    <a:srgbClr val="FF0000"/>
    <a:srgbClr val="000000"/>
    <a:srgbClr val="C1D1D3"/>
    <a:srgbClr val="FF3300"/>
    <a:srgbClr val="FFFF00"/>
    <a:srgbClr val="1966B3"/>
    <a:srgbClr val="5AA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734" autoAdjust="0"/>
    <p:restoredTop sz="74724" autoAdjust="0"/>
  </p:normalViewPr>
  <p:slideViewPr>
    <p:cSldViewPr>
      <p:cViewPr>
        <p:scale>
          <a:sx n="60" d="100"/>
          <a:sy n="60" d="100"/>
        </p:scale>
        <p:origin x="-1949" y="-163"/>
      </p:cViewPr>
      <p:guideLst>
        <p:guide orient="horz" pos="2160"/>
        <p:guide pos="2880"/>
      </p:guideLst>
    </p:cSldViewPr>
  </p:slideViewPr>
  <p:outlineViewPr>
    <p:cViewPr>
      <p:scale>
        <a:sx n="33" d="100"/>
        <a:sy n="33" d="100"/>
      </p:scale>
      <p:origin x="0" y="486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emf"/><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emf"/><Relationship Id="rId1" Type="http://schemas.openxmlformats.org/officeDocument/2006/relationships/image" Target="../media/image32.wmf"/><Relationship Id="rId4"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e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7.emf"/><Relationship Id="rId4"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ACB24BB-07AD-429A-A2E2-1D4803ABA524}" type="datetimeFigureOut">
              <a:rPr lang="zh-CN" altLang="en-US"/>
              <a:pPr>
                <a:defRPr/>
              </a:pPr>
              <a:t>2023/5/23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0486AD57-67ED-4140-9F70-67C055736CF8}" type="slidenum">
              <a:rPr lang="zh-CN" altLang="en-US"/>
              <a:pPr>
                <a:defRPr/>
              </a:pPr>
              <a:t>‹#›</a:t>
            </a:fld>
            <a:endParaRPr lang="zh-CN" altLang="en-US"/>
          </a:p>
        </p:txBody>
      </p:sp>
    </p:spTree>
    <p:extLst>
      <p:ext uri="{BB962C8B-B14F-4D97-AF65-F5344CB8AC3E}">
        <p14:creationId xmlns:p14="http://schemas.microsoft.com/office/powerpoint/2010/main" val="18566888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aike.baidu.com/item/Hopfield%E7%A5%9E%E7%BB%8F%E7%BD%91%E7%BB%9C/4376477"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生物学，神经生物学</a:t>
            </a:r>
            <a:endParaRPr lang="en-US" altLang="zh-CN" dirty="0" smtClean="0"/>
          </a:p>
          <a:p>
            <a:r>
              <a:rPr lang="zh-CN" altLang="en-US" dirty="0" smtClean="0"/>
              <a:t>非常复杂的</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a:t>
            </a:fld>
            <a:endParaRPr lang="zh-CN" altLang="en-US"/>
          </a:p>
        </p:txBody>
      </p:sp>
    </p:spTree>
    <p:extLst>
      <p:ext uri="{BB962C8B-B14F-4D97-AF65-F5344CB8AC3E}">
        <p14:creationId xmlns:p14="http://schemas.microsoft.com/office/powerpoint/2010/main" val="196100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Squashing Function </a:t>
            </a:r>
            <a:r>
              <a:rPr lang="zh-CN" altLang="en-US" sz="1200" b="0" i="0" kern="1200" dirty="0" smtClean="0">
                <a:solidFill>
                  <a:schemeClr val="tx1"/>
                </a:solidFill>
                <a:effectLst/>
                <a:latin typeface="+mn-lt"/>
                <a:ea typeface="+mn-ea"/>
                <a:cs typeface="+mn-cs"/>
              </a:rPr>
              <a:t>挤压函数</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tanh</a:t>
            </a:r>
            <a:r>
              <a:rPr lang="zh-CN" altLang="en-US" sz="1200" b="0" i="0" kern="1200" dirty="0" smtClean="0">
                <a:solidFill>
                  <a:schemeClr val="tx1"/>
                </a:solidFill>
                <a:effectLst/>
                <a:latin typeface="+mn-lt"/>
                <a:ea typeface="+mn-ea"/>
                <a:cs typeface="+mn-cs"/>
              </a:rPr>
              <a:t>一般指双曲正切</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37</a:t>
            </a:fld>
            <a:endParaRPr lang="zh-CN" altLang="en-US"/>
          </a:p>
        </p:txBody>
      </p:sp>
    </p:spTree>
    <p:extLst>
      <p:ext uri="{BB962C8B-B14F-4D97-AF65-F5344CB8AC3E}">
        <p14:creationId xmlns:p14="http://schemas.microsoft.com/office/powerpoint/2010/main" val="155961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sigmoid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β</a:t>
            </a:r>
            <a:r>
              <a:rPr lang="zh-CN" altLang="en-US" sz="1200" b="0" i="0" kern="1200" dirty="0" smtClean="0">
                <a:solidFill>
                  <a:schemeClr val="tx1"/>
                </a:solidFill>
                <a:effectLst/>
                <a:latin typeface="+mn-lt"/>
                <a:ea typeface="+mn-ea"/>
                <a:cs typeface="+mn-cs"/>
              </a:rPr>
              <a:t>是个常数或可训练的参数</a:t>
            </a:r>
            <a:r>
              <a:rPr lang="en-US" altLang="zh-CN" sz="1200" b="0" i="0" kern="1200" dirty="0" smtClean="0">
                <a:solidFill>
                  <a:schemeClr val="tx1"/>
                </a:solidFill>
                <a:effectLst/>
                <a:latin typeface="+mn-lt"/>
                <a:ea typeface="+mn-ea"/>
                <a:cs typeface="+mn-cs"/>
              </a:rPr>
              <a:t>.Swish </a:t>
            </a:r>
            <a:r>
              <a:rPr lang="zh-CN" altLang="en-US" sz="1200" b="0" i="0" kern="1200" dirty="0" smtClean="0">
                <a:solidFill>
                  <a:schemeClr val="tx1"/>
                </a:solidFill>
                <a:effectLst/>
                <a:latin typeface="+mn-lt"/>
                <a:ea typeface="+mn-ea"/>
                <a:cs typeface="+mn-cs"/>
              </a:rPr>
              <a:t>具备无上界有下界、平滑、非单调的特性。</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Swish </a:t>
            </a:r>
            <a:r>
              <a:rPr lang="zh-CN" altLang="en-US" sz="1200" b="0" i="0" kern="1200" dirty="0" smtClean="0">
                <a:solidFill>
                  <a:schemeClr val="tx1"/>
                </a:solidFill>
                <a:effectLst/>
                <a:latin typeface="+mn-lt"/>
                <a:ea typeface="+mn-ea"/>
                <a:cs typeface="+mn-cs"/>
              </a:rPr>
              <a:t>在深层模型上的效果优于 </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39</a:t>
            </a:fld>
            <a:endParaRPr lang="zh-CN" altLang="en-US"/>
          </a:p>
        </p:txBody>
      </p:sp>
    </p:spTree>
    <p:extLst>
      <p:ext uri="{BB962C8B-B14F-4D97-AF65-F5344CB8AC3E}">
        <p14:creationId xmlns:p14="http://schemas.microsoft.com/office/powerpoint/2010/main" val="1470832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线性不可分</a:t>
            </a:r>
            <a:endParaRPr lang="en-US" altLang="zh-CN" dirty="0" smtClean="0"/>
          </a:p>
          <a:p>
            <a:r>
              <a:rPr lang="zh-CN" altLang="en-US" dirty="0" smtClean="0"/>
              <a:t>非线性可分</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41</a:t>
            </a:fld>
            <a:endParaRPr lang="zh-CN" altLang="en-US"/>
          </a:p>
        </p:txBody>
      </p:sp>
    </p:spTree>
    <p:extLst>
      <p:ext uri="{BB962C8B-B14F-4D97-AF65-F5344CB8AC3E}">
        <p14:creationId xmlns:p14="http://schemas.microsoft.com/office/powerpoint/2010/main" val="204956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层内节点，没有连接</a:t>
            </a:r>
            <a:endParaRPr lang="en-US" altLang="zh-CN" dirty="0" smtClean="0"/>
          </a:p>
          <a:p>
            <a:endParaRPr lang="en-US" altLang="zh-CN" dirty="0" smtClean="0"/>
          </a:p>
          <a:p>
            <a:r>
              <a:rPr lang="zh-CN" altLang="en-US" dirty="0" smtClean="0"/>
              <a:t>前馈神经网络（</a:t>
            </a:r>
            <a:r>
              <a:rPr lang="en-US" altLang="zh-CN" dirty="0" smtClean="0"/>
              <a:t>feedforward neural network</a:t>
            </a:r>
            <a:r>
              <a:rPr lang="zh-CN" altLang="en-US" dirty="0" smtClean="0"/>
              <a:t>），又称作深度前馈网络（</a:t>
            </a:r>
            <a:r>
              <a:rPr lang="en-US" altLang="zh-CN" dirty="0" smtClean="0"/>
              <a:t>deep feedforward network</a:t>
            </a:r>
            <a:r>
              <a:rPr lang="zh-CN" altLang="en-US" dirty="0" smtClean="0"/>
              <a:t>）、多层感知机（</a:t>
            </a:r>
            <a:r>
              <a:rPr lang="en-US" altLang="zh-CN" dirty="0" smtClean="0"/>
              <a:t>multilayer perceptron</a:t>
            </a:r>
            <a:r>
              <a:rPr lang="zh-CN" altLang="en-US" dirty="0" smtClean="0"/>
              <a:t>，</a:t>
            </a:r>
            <a:r>
              <a:rPr lang="en-US" altLang="zh-CN" dirty="0" smtClean="0"/>
              <a:t>MLP</a:t>
            </a:r>
            <a:r>
              <a:rPr lang="zh-CN" altLang="en-US" dirty="0" smtClean="0"/>
              <a:t>）。信息流经过  的函数，流经中间</a:t>
            </a:r>
            <a:r>
              <a:rPr lang="en-US" altLang="zh-CN" dirty="0" smtClean="0"/>
              <a:t>x</a:t>
            </a:r>
            <a:r>
              <a:rPr lang="zh-CN" altLang="en-US" dirty="0" smtClean="0"/>
              <a:t>的计算过程，最终达到输出</a:t>
            </a:r>
            <a:r>
              <a:rPr lang="en-US" altLang="zh-CN" dirty="0" smtClean="0"/>
              <a:t>y</a:t>
            </a:r>
            <a:r>
              <a:rPr lang="zh-CN" altLang="en-US" dirty="0" smtClean="0"/>
              <a:t>  ，所以被称为是前向的。在模型的输出和模型本身之间并没有反馈连接。</a:t>
            </a:r>
          </a:p>
          <a:p>
            <a:endParaRPr lang="en-US" altLang="zh-CN" dirty="0" smtClean="0"/>
          </a:p>
          <a:p>
            <a:r>
              <a:rPr lang="en-US" altLang="zh-CN" sz="1200" b="0" i="0" kern="1200" dirty="0" smtClean="0">
                <a:solidFill>
                  <a:schemeClr val="tx1"/>
                </a:solidFill>
                <a:effectLst/>
                <a:latin typeface="+mn-lt"/>
                <a:ea typeface="+mn-ea"/>
                <a:cs typeface="+mn-cs"/>
              </a:rPr>
              <a:t>MLP(Multi-Layer Perceptron),</a:t>
            </a:r>
            <a:r>
              <a:rPr lang="zh-CN" altLang="en-US" sz="1200" b="0" i="0" kern="1200" dirty="0" smtClean="0">
                <a:solidFill>
                  <a:schemeClr val="tx1"/>
                </a:solidFill>
                <a:effectLst/>
                <a:latin typeface="+mn-lt"/>
                <a:ea typeface="+mn-ea"/>
                <a:cs typeface="+mn-cs"/>
              </a:rPr>
              <a:t>即多层感知机</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是一种前向结构的人工神经网络</a:t>
            </a:r>
            <a:endParaRPr lang="en-US" altLang="zh-CN" sz="1200" b="0" i="0" kern="1200" dirty="0" smtClean="0">
              <a:solidFill>
                <a:schemeClr val="tx1"/>
              </a:solidFill>
              <a:effectLst/>
              <a:latin typeface="+mn-lt"/>
              <a:ea typeface="+mn-ea"/>
              <a:cs typeface="+mn-cs"/>
            </a:endParaRPr>
          </a:p>
          <a:p>
            <a:endParaRPr lang="en-US" altLang="zh-CN" dirty="0" smtClean="0"/>
          </a:p>
          <a:p>
            <a:r>
              <a:rPr lang="en-US" altLang="zh-CN" sz="1200" b="0" i="0" kern="1200" dirty="0" smtClean="0">
                <a:solidFill>
                  <a:schemeClr val="tx1"/>
                </a:solidFill>
                <a:effectLst/>
                <a:latin typeface="+mn-lt"/>
                <a:ea typeface="+mn-ea"/>
                <a:cs typeface="+mn-cs"/>
              </a:rPr>
              <a:t>MLP(</a:t>
            </a:r>
            <a:r>
              <a:rPr lang="zh-CN" altLang="en-US" sz="1200" b="0" i="0" kern="1200" dirty="0" smtClean="0">
                <a:solidFill>
                  <a:schemeClr val="tx1"/>
                </a:solidFill>
                <a:effectLst/>
                <a:latin typeface="+mn-lt"/>
                <a:ea typeface="+mn-ea"/>
                <a:cs typeface="+mn-cs"/>
              </a:rPr>
              <a:t>多层感知机神经网络</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即多层全连接神经网络模型</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43</a:t>
            </a:fld>
            <a:endParaRPr lang="zh-CN" altLang="en-US"/>
          </a:p>
        </p:txBody>
      </p:sp>
    </p:spTree>
    <p:extLst>
      <p:ext uri="{BB962C8B-B14F-4D97-AF65-F5344CB8AC3E}">
        <p14:creationId xmlns:p14="http://schemas.microsoft.com/office/powerpoint/2010/main" val="2495305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r>
              <a:rPr lang="zh-CN" altLang="en-US" dirty="0" smtClean="0"/>
              <a:t>逐层计算</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44</a:t>
            </a:fld>
            <a:endParaRPr lang="zh-CN" altLang="en-US"/>
          </a:p>
        </p:txBody>
      </p:sp>
    </p:spTree>
    <p:extLst>
      <p:ext uri="{BB962C8B-B14F-4D97-AF65-F5344CB8AC3E}">
        <p14:creationId xmlns:p14="http://schemas.microsoft.com/office/powerpoint/2010/main" val="3802633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反馈神经网络是一种反馈动力学系统。在这种网络中，每个神经元同时将自身的输出信号作为输入信号反馈给其他神经元，它需要工作一段时间才能达到稳定。</a:t>
            </a:r>
            <a:r>
              <a:rPr lang="en-US" altLang="zh-CN" sz="1200" b="0" i="0" u="none" strike="noStrike" kern="1200" dirty="0" smtClean="0">
                <a:solidFill>
                  <a:schemeClr val="tx1"/>
                </a:solidFill>
                <a:effectLst/>
                <a:latin typeface="+mn-lt"/>
                <a:ea typeface="+mn-ea"/>
                <a:cs typeface="+mn-cs"/>
                <a:hlinkClick r:id="rId3"/>
              </a:rPr>
              <a:t>Hopfield</a:t>
            </a:r>
            <a:r>
              <a:rPr lang="zh-CN" altLang="en-US" sz="1200" b="0" i="0" u="none" strike="noStrike" kern="1200" dirty="0" smtClean="0">
                <a:solidFill>
                  <a:schemeClr val="tx1"/>
                </a:solidFill>
                <a:effectLst/>
                <a:latin typeface="+mn-lt"/>
                <a:ea typeface="+mn-ea"/>
                <a:cs typeface="+mn-cs"/>
                <a:hlinkClick r:id="rId3"/>
              </a:rPr>
              <a:t>神经网络</a:t>
            </a:r>
            <a:r>
              <a:rPr lang="zh-CN" altLang="en-US" sz="1200" b="0" i="0" kern="1200" dirty="0" smtClean="0">
                <a:solidFill>
                  <a:schemeClr val="tx1"/>
                </a:solidFill>
                <a:effectLst/>
                <a:latin typeface="+mn-lt"/>
                <a:ea typeface="+mn-ea"/>
                <a:cs typeface="+mn-cs"/>
              </a:rPr>
              <a:t>是反馈网络中最简单且应用广泛的模型，它具有联想记忆的功能，如果将李雅普诺夫函数定义为巡游函数，</a:t>
            </a:r>
            <a:r>
              <a:rPr lang="en-US" altLang="zh-CN" sz="1200" b="0" i="0" kern="1200" dirty="0" smtClean="0">
                <a:solidFill>
                  <a:schemeClr val="tx1"/>
                </a:solidFill>
                <a:effectLst/>
                <a:latin typeface="+mn-lt"/>
                <a:ea typeface="+mn-ea"/>
                <a:cs typeface="+mn-cs"/>
              </a:rPr>
              <a:t>Hopfield</a:t>
            </a:r>
            <a:r>
              <a:rPr lang="zh-CN" altLang="en-US" sz="1200" b="0" i="0" kern="1200" dirty="0" smtClean="0">
                <a:solidFill>
                  <a:schemeClr val="tx1"/>
                </a:solidFill>
                <a:effectLst/>
                <a:latin typeface="+mn-lt"/>
                <a:ea typeface="+mn-ea"/>
                <a:cs typeface="+mn-cs"/>
              </a:rPr>
              <a:t>神经网络还可以用来解决快速寻优问题。</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46</a:t>
            </a:fld>
            <a:endParaRPr lang="zh-CN" altLang="en-US"/>
          </a:p>
        </p:txBody>
      </p:sp>
    </p:spTree>
    <p:extLst>
      <p:ext uri="{BB962C8B-B14F-4D97-AF65-F5344CB8AC3E}">
        <p14:creationId xmlns:p14="http://schemas.microsoft.com/office/powerpoint/2010/main" val="1703430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反向传播（</a:t>
            </a:r>
            <a:r>
              <a:rPr lang="en-US" altLang="zh-CN" sz="1200" b="0" i="0" kern="1200" dirty="0" smtClean="0">
                <a:solidFill>
                  <a:schemeClr val="tx1"/>
                </a:solidFill>
                <a:effectLst/>
                <a:latin typeface="+mn-lt"/>
                <a:ea typeface="+mn-ea"/>
                <a:cs typeface="+mn-cs"/>
              </a:rPr>
              <a:t>BP, back propagation</a:t>
            </a:r>
            <a:r>
              <a:rPr lang="zh-CN" altLang="en-US" sz="1200" b="0" i="0" kern="1200" dirty="0" smtClean="0">
                <a:solidFill>
                  <a:schemeClr val="tx1"/>
                </a:solidFill>
                <a:effectLst/>
                <a:latin typeface="+mn-lt"/>
                <a:ea typeface="+mn-ea"/>
                <a:cs typeface="+mn-cs"/>
              </a:rPr>
              <a:t>）是“误差反向传播”的简称，是一种与最优化方法（如梯度下降法）结合使用的，用来训练人工神经网络的常见方法。</a:t>
            </a:r>
          </a:p>
          <a:p>
            <a:r>
              <a:rPr lang="zh-CN" altLang="en-US" sz="1200" b="0" i="0" kern="1200" dirty="0" smtClean="0">
                <a:solidFill>
                  <a:schemeClr val="tx1"/>
                </a:solidFill>
                <a:effectLst/>
                <a:latin typeface="+mn-lt"/>
                <a:ea typeface="+mn-ea"/>
                <a:cs typeface="+mn-cs"/>
              </a:rPr>
              <a:t>它的基本思想为：</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先计算每一层的状态和激活值，直到最后一层（即信号是前向传播的）；</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计算每一层的误差，误差的计算过程是从最后一层向前推进的（即误差是反向传播的）；</a:t>
            </a: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计算每个神经元连接权重的梯度；</a:t>
            </a:r>
          </a:p>
          <a:p>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根据梯度下降法则更新参数（目标是误差变小）。</a:t>
            </a:r>
          </a:p>
          <a:p>
            <a:r>
              <a:rPr lang="zh-CN" altLang="en-US" sz="1200" b="0" i="0" kern="1200" dirty="0" smtClean="0">
                <a:solidFill>
                  <a:schemeClr val="tx1"/>
                </a:solidFill>
                <a:effectLst/>
                <a:latin typeface="+mn-lt"/>
                <a:ea typeface="+mn-ea"/>
                <a:cs typeface="+mn-cs"/>
              </a:rPr>
              <a:t>迭代以上步骤，直到满足停止准则（比如相邻两次迭代的误差的差别很小）。</a:t>
            </a: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50</a:t>
            </a:fld>
            <a:endParaRPr lang="zh-CN" altLang="en-US"/>
          </a:p>
        </p:txBody>
      </p:sp>
    </p:spTree>
    <p:extLst>
      <p:ext uri="{BB962C8B-B14F-4D97-AF65-F5344CB8AC3E}">
        <p14:creationId xmlns:p14="http://schemas.microsoft.com/office/powerpoint/2010/main" val="2126244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52</a:t>
            </a:fld>
            <a:endParaRPr lang="zh-CN" altLang="en-US"/>
          </a:p>
        </p:txBody>
      </p:sp>
    </p:spTree>
    <p:extLst>
      <p:ext uri="{BB962C8B-B14F-4D97-AF65-F5344CB8AC3E}">
        <p14:creationId xmlns:p14="http://schemas.microsoft.com/office/powerpoint/2010/main" val="3162677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优化的变量是</a:t>
            </a:r>
            <a:endParaRPr lang="en-US" altLang="zh-CN" dirty="0" smtClean="0"/>
          </a:p>
          <a:p>
            <a:endParaRPr lang="en-US" altLang="zh-CN" dirty="0" smtClean="0"/>
          </a:p>
          <a:p>
            <a:r>
              <a:rPr lang="en-US" altLang="zh-CN" dirty="0" smtClean="0"/>
              <a:t>W </a:t>
            </a:r>
            <a:r>
              <a:rPr lang="zh-CN" altLang="en-US" dirty="0" smtClean="0"/>
              <a:t>和 </a:t>
            </a:r>
            <a:r>
              <a:rPr lang="en-US" altLang="zh-CN" dirty="0" smtClean="0"/>
              <a:t>V</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54</a:t>
            </a:fld>
            <a:endParaRPr lang="zh-CN" altLang="en-US"/>
          </a:p>
        </p:txBody>
      </p:sp>
    </p:spTree>
    <p:extLst>
      <p:ext uri="{BB962C8B-B14F-4D97-AF65-F5344CB8AC3E}">
        <p14:creationId xmlns:p14="http://schemas.microsoft.com/office/powerpoint/2010/main" val="2131005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链式求导</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58</a:t>
            </a:fld>
            <a:endParaRPr lang="zh-CN" altLang="en-US"/>
          </a:p>
        </p:txBody>
      </p:sp>
    </p:spTree>
    <p:extLst>
      <p:ext uri="{BB962C8B-B14F-4D97-AF65-F5344CB8AC3E}">
        <p14:creationId xmlns:p14="http://schemas.microsoft.com/office/powerpoint/2010/main" val="381384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你看一张照片，这张照片的信息存储在大脑的什么地方？</a:t>
            </a:r>
            <a:endParaRPr lang="en-US" altLang="zh-CN" dirty="0" smtClean="0"/>
          </a:p>
          <a:p>
            <a:r>
              <a:rPr lang="zh-CN" altLang="en-US" dirty="0" smtClean="0"/>
              <a:t>分布式存储</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a:t>
            </a:fld>
            <a:endParaRPr lang="zh-CN" altLang="en-US"/>
          </a:p>
        </p:txBody>
      </p:sp>
    </p:spTree>
    <p:extLst>
      <p:ext uri="{BB962C8B-B14F-4D97-AF65-F5344CB8AC3E}">
        <p14:creationId xmlns:p14="http://schemas.microsoft.com/office/powerpoint/2010/main" val="3157316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收敛，局部最小值</a:t>
            </a:r>
            <a:endParaRPr lang="en-US" altLang="zh-CN" dirty="0" smtClean="0"/>
          </a:p>
          <a:p>
            <a:endParaRPr lang="en-US" altLang="zh-CN" dirty="0" smtClean="0"/>
          </a:p>
          <a:p>
            <a:r>
              <a:rPr lang="zh-CN" altLang="en-US" dirty="0" smtClean="0"/>
              <a:t>表达能力非常强</a:t>
            </a:r>
            <a:endParaRPr lang="en-US" altLang="zh-CN" dirty="0" smtClean="0"/>
          </a:p>
          <a:p>
            <a:endParaRPr lang="en-US" altLang="zh-CN" dirty="0" smtClean="0"/>
          </a:p>
          <a:p>
            <a:r>
              <a:rPr lang="zh-CN" altLang="en-US" dirty="0" smtClean="0"/>
              <a:t>深度学习就是多层感知机，层数很多，一般层数大于</a:t>
            </a:r>
            <a:r>
              <a:rPr lang="en-US" altLang="zh-CN" dirty="0" smtClean="0"/>
              <a:t>3</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61</a:t>
            </a:fld>
            <a:endParaRPr lang="zh-CN" altLang="en-US"/>
          </a:p>
        </p:txBody>
      </p:sp>
    </p:spTree>
    <p:extLst>
      <p:ext uri="{BB962C8B-B14F-4D97-AF65-F5344CB8AC3E}">
        <p14:creationId xmlns:p14="http://schemas.microsoft.com/office/powerpoint/2010/main" val="2205419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dirty="0" smtClean="0"/>
              <a:t>动量</a:t>
            </a:r>
            <a:endParaRPr lang="en-US" altLang="zh-CN" dirty="0" smtClean="0"/>
          </a:p>
          <a:p>
            <a:endParaRPr lang="en-US" altLang="zh-CN" dirty="0" smtClean="0"/>
          </a:p>
          <a:p>
            <a:r>
              <a:rPr lang="zh-CN" altLang="en-US" dirty="0" smtClean="0"/>
              <a:t>自适应学习率</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62</a:t>
            </a:fld>
            <a:endParaRPr lang="zh-CN" altLang="en-US"/>
          </a:p>
        </p:txBody>
      </p:sp>
    </p:spTree>
    <p:extLst>
      <p:ext uri="{BB962C8B-B14F-4D97-AF65-F5344CB8AC3E}">
        <p14:creationId xmlns:p14="http://schemas.microsoft.com/office/powerpoint/2010/main" val="1343527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dirty="0" smtClean="0"/>
              <a:t>训练过程需要较长时间</a:t>
            </a:r>
            <a:endParaRPr lang="en-US" altLang="zh-CN" dirty="0" smtClean="0"/>
          </a:p>
          <a:p>
            <a:endParaRPr lang="en-US" altLang="zh-CN" dirty="0" smtClean="0"/>
          </a:p>
          <a:p>
            <a:r>
              <a:rPr lang="zh-CN" altLang="en-US" dirty="0" smtClean="0"/>
              <a:t>可解释性</a:t>
            </a: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66</a:t>
            </a:fld>
            <a:endParaRPr lang="zh-CN" altLang="en-US"/>
          </a:p>
        </p:txBody>
      </p:sp>
    </p:spTree>
    <p:extLst>
      <p:ext uri="{BB962C8B-B14F-4D97-AF65-F5344CB8AC3E}">
        <p14:creationId xmlns:p14="http://schemas.microsoft.com/office/powerpoint/2010/main" val="3911853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Boltzmann(</a:t>
            </a:r>
            <a:r>
              <a:rPr lang="zh-CN" altLang="en-US" dirty="0" smtClean="0"/>
              <a:t>玻尔兹曼机</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18</a:t>
            </a:fld>
            <a:endParaRPr lang="zh-CN" altLang="en-US"/>
          </a:p>
        </p:txBody>
      </p:sp>
    </p:spTree>
    <p:extLst>
      <p:ext uri="{BB962C8B-B14F-4D97-AF65-F5344CB8AC3E}">
        <p14:creationId xmlns:p14="http://schemas.microsoft.com/office/powerpoint/2010/main" val="427385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霍金 奇点</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19</a:t>
            </a:fld>
            <a:endParaRPr lang="zh-CN" altLang="en-US"/>
          </a:p>
        </p:txBody>
      </p:sp>
    </p:spTree>
    <p:extLst>
      <p:ext uri="{BB962C8B-B14F-4D97-AF65-F5344CB8AC3E}">
        <p14:creationId xmlns:p14="http://schemas.microsoft.com/office/powerpoint/2010/main" val="708842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感知机，也被翻译为感知器</a:t>
            </a:r>
            <a:endParaRPr lang="en-US" altLang="zh-CN" dirty="0" smtClean="0"/>
          </a:p>
          <a:p>
            <a:endParaRPr lang="en-US" altLang="zh-CN" dirty="0" smtClean="0"/>
          </a:p>
          <a:p>
            <a:r>
              <a:rPr lang="zh-CN" altLang="en-US" dirty="0" smtClean="0"/>
              <a:t>神经生物学启发，模拟，参照</a:t>
            </a:r>
            <a:endParaRPr lang="en-US" altLang="zh-CN" dirty="0" smtClean="0"/>
          </a:p>
          <a:p>
            <a:endParaRPr lang="en-US" altLang="zh-CN" dirty="0" smtClean="0"/>
          </a:p>
          <a:p>
            <a:r>
              <a:rPr lang="zh-CN" altLang="en-US" dirty="0" smtClean="0"/>
              <a:t>是一个硬件</a:t>
            </a:r>
            <a:endParaRPr lang="en-US" altLang="zh-CN" dirty="0" smtClean="0"/>
          </a:p>
          <a:p>
            <a:r>
              <a:rPr lang="zh-CN" altLang="en-US" dirty="0" smtClean="0"/>
              <a:t>最早的机器学习算法  </a:t>
            </a:r>
            <a:endParaRPr lang="en-US" altLang="zh-CN" dirty="0" smtClean="0"/>
          </a:p>
          <a:p>
            <a:r>
              <a:rPr lang="zh-CN" altLang="en-US" dirty="0" smtClean="0"/>
              <a:t>开创性的工作</a:t>
            </a:r>
            <a:endParaRPr lang="en-US" altLang="zh-CN" dirty="0" smtClean="0"/>
          </a:p>
          <a:p>
            <a:r>
              <a:rPr lang="zh-CN" altLang="en-US" dirty="0" smtClean="0"/>
              <a:t>处理二分类问题</a:t>
            </a:r>
            <a:endParaRPr lang="en-US" altLang="zh-CN" dirty="0" smtClean="0"/>
          </a:p>
          <a:p>
            <a:endParaRPr lang="en-US" altLang="zh-CN" dirty="0" smtClean="0"/>
          </a:p>
          <a:p>
            <a:r>
              <a:rPr lang="zh-CN" altLang="en-US" dirty="0" smtClean="0"/>
              <a:t>模拟单个神经元细胞的方法</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21</a:t>
            </a:fld>
            <a:endParaRPr lang="zh-CN" altLang="en-US"/>
          </a:p>
        </p:txBody>
      </p:sp>
    </p:spTree>
    <p:extLst>
      <p:ext uri="{BB962C8B-B14F-4D97-AF65-F5344CB8AC3E}">
        <p14:creationId xmlns:p14="http://schemas.microsoft.com/office/powerpoint/2010/main" val="2735165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模拟单个神经元细胞的方法</a:t>
            </a:r>
          </a:p>
          <a:p>
            <a:endParaRPr lang="en-US" altLang="zh-CN" dirty="0" smtClean="0"/>
          </a:p>
          <a:p>
            <a:r>
              <a:rPr lang="zh-CN" altLang="en-US" dirty="0" smtClean="0"/>
              <a:t>输出可以是</a:t>
            </a:r>
            <a:r>
              <a:rPr lang="en-US" altLang="zh-CN" dirty="0" smtClean="0"/>
              <a:t>0</a:t>
            </a:r>
            <a:r>
              <a:rPr lang="zh-CN" altLang="en-US" dirty="0" smtClean="0"/>
              <a:t>或者</a:t>
            </a:r>
            <a:r>
              <a:rPr lang="en-US" altLang="zh-CN" dirty="0" smtClean="0"/>
              <a:t>-1</a:t>
            </a:r>
          </a:p>
          <a:p>
            <a:endParaRPr lang="en-US" altLang="zh-CN" dirty="0" smtClean="0"/>
          </a:p>
          <a:p>
            <a:r>
              <a:rPr lang="en-US" altLang="zh-CN" dirty="0" smtClean="0"/>
              <a:t>w0</a:t>
            </a:r>
            <a:r>
              <a:rPr lang="zh-CN" altLang="en-US" dirty="0" smtClean="0"/>
              <a:t>，偏置量，等于零的话，过坐标原点</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22</a:t>
            </a:fld>
            <a:endParaRPr lang="zh-CN" altLang="en-US"/>
          </a:p>
        </p:txBody>
      </p:sp>
    </p:spTree>
    <p:extLst>
      <p:ext uri="{BB962C8B-B14F-4D97-AF65-F5344CB8AC3E}">
        <p14:creationId xmlns:p14="http://schemas.microsoft.com/office/powerpoint/2010/main" val="422099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损失函数用距离，去掉了激活函数</a:t>
            </a:r>
            <a:endParaRPr lang="en-US" altLang="zh-CN" dirty="0" smtClean="0"/>
          </a:p>
          <a:p>
            <a:endParaRPr lang="en-US" altLang="zh-CN" dirty="0" smtClean="0"/>
          </a:p>
          <a:p>
            <a:r>
              <a:rPr lang="zh-CN" altLang="en-US" dirty="0" smtClean="0"/>
              <a:t>错误驱动的优化算法</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26</a:t>
            </a:fld>
            <a:endParaRPr lang="zh-CN" altLang="en-US"/>
          </a:p>
        </p:txBody>
      </p:sp>
    </p:spTree>
    <p:extLst>
      <p:ext uri="{BB962C8B-B14F-4D97-AF65-F5344CB8AC3E}">
        <p14:creationId xmlns:p14="http://schemas.microsoft.com/office/powerpoint/2010/main" val="4145255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η  </a:t>
            </a:r>
            <a:r>
              <a:rPr lang="zh-CN" altLang="en-US" dirty="0" smtClean="0"/>
              <a:t>是学习率</a:t>
            </a:r>
            <a:endParaRPr lang="en-US" altLang="zh-CN" dirty="0" smtClean="0"/>
          </a:p>
          <a:p>
            <a:endParaRPr lang="en-US" altLang="zh-CN" dirty="0" smtClean="0"/>
          </a:p>
          <a:p>
            <a:r>
              <a:rPr lang="zh-CN" altLang="en-US" dirty="0" smtClean="0"/>
              <a:t>损失函数用距离，去掉了激活函数</a:t>
            </a: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27</a:t>
            </a:fld>
            <a:endParaRPr lang="zh-CN" altLang="en-US"/>
          </a:p>
        </p:txBody>
      </p:sp>
    </p:spTree>
    <p:extLst>
      <p:ext uri="{BB962C8B-B14F-4D97-AF65-F5344CB8AC3E}">
        <p14:creationId xmlns:p14="http://schemas.microsoft.com/office/powerpoint/2010/main" val="2643434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112644" name="页脚占位符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smtClean="0"/>
              <a:t>APWeb/WAIM2007  Huang Shan  2007-6-16</a:t>
            </a:r>
            <a:endParaRPr lang="en-US" altLang="zh-CN" sz="1200" smtClean="0"/>
          </a:p>
        </p:txBody>
      </p:sp>
      <p:sp>
        <p:nvSpPr>
          <p:cNvPr id="112645"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fld id="{EB9D7B5F-9371-4339-B7C5-3F55876B5225}" type="slidenum">
              <a:rPr lang="zh-CN" altLang="en-US" sz="1200" smtClean="0"/>
              <a:pPr eaLnBrk="1" hangingPunct="1"/>
              <a:t>36</a:t>
            </a:fld>
            <a:endParaRPr lang="en-US" altLang="zh-CN"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White">
      <p:bgPr>
        <a:solidFill>
          <a:schemeClr val="bg1"/>
        </a:solidFill>
        <a:effectLst/>
      </p:bgPr>
    </p:bg>
    <p:spTree>
      <p:nvGrpSpPr>
        <p:cNvPr id="1" name=""/>
        <p:cNvGrpSpPr/>
        <p:nvPr/>
      </p:nvGrpSpPr>
      <p:grpSpPr>
        <a:xfrm>
          <a:off x="0" y="0"/>
          <a:ext cx="0" cy="0"/>
          <a:chOff x="0" y="0"/>
          <a:chExt cx="0" cy="0"/>
        </a:xfrm>
      </p:grpSpPr>
      <p:sp>
        <p:nvSpPr>
          <p:cNvPr id="4" name="Rectangle 78"/>
          <p:cNvSpPr>
            <a:spLocks noChangeArrowheads="1"/>
          </p:cNvSpPr>
          <p:nvPr/>
        </p:nvSpPr>
        <p:spPr bwMode="gray">
          <a:xfrm rot="5400000">
            <a:off x="7904162" y="1163638"/>
            <a:ext cx="2098675" cy="381000"/>
          </a:xfrm>
          <a:prstGeom prst="rect">
            <a:avLst/>
          </a:prstGeom>
          <a:gradFill rotWithShape="1">
            <a:gsLst>
              <a:gs pos="0">
                <a:schemeClr val="bg2"/>
              </a:gs>
              <a:gs pos="100000">
                <a:schemeClr val="bg2">
                  <a:gamma/>
                  <a:tint val="54510"/>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 name="Text Box 14"/>
          <p:cNvSpPr txBox="1">
            <a:spLocks noChangeArrowheads="1"/>
          </p:cNvSpPr>
          <p:nvPr/>
        </p:nvSpPr>
        <p:spPr bwMode="gray">
          <a:xfrm>
            <a:off x="3886200" y="5715000"/>
            <a:ext cx="1612900" cy="519113"/>
          </a:xfrm>
          <a:prstGeom prst="rect">
            <a:avLst/>
          </a:prstGeom>
          <a:noFill/>
          <a:ln w="9525">
            <a:noFill/>
            <a:miter lim="800000"/>
            <a:headEnd/>
            <a:tailEnd/>
          </a:ln>
          <a:effectLst/>
        </p:spPr>
        <p:txBody>
          <a:bodyPr>
            <a:spAutoFit/>
          </a:bodyPr>
          <a:lstStyle/>
          <a:p>
            <a:pPr algn="ctr">
              <a:defRPr/>
            </a:pPr>
            <a:r>
              <a:rPr lang="en-US" altLang="zh-CN" sz="2800" b="1">
                <a:latin typeface="Verdana" pitchFamily="34" charset="0"/>
                <a:ea typeface="宋体" charset="-122"/>
              </a:rPr>
              <a:t>LOGO</a:t>
            </a:r>
          </a:p>
        </p:txBody>
      </p:sp>
      <p:grpSp>
        <p:nvGrpSpPr>
          <p:cNvPr id="6" name="Group 31"/>
          <p:cNvGrpSpPr>
            <a:grpSpLocks/>
          </p:cNvGrpSpPr>
          <p:nvPr/>
        </p:nvGrpSpPr>
        <p:grpSpPr bwMode="auto">
          <a:xfrm rot="421294">
            <a:off x="971550" y="692150"/>
            <a:ext cx="1871663" cy="1944688"/>
            <a:chOff x="521" y="482"/>
            <a:chExt cx="1134" cy="1142"/>
          </a:xfrm>
        </p:grpSpPr>
        <p:sp>
          <p:nvSpPr>
            <p:cNvPr id="7" name="Oval 32"/>
            <p:cNvSpPr>
              <a:spLocks noChangeArrowheads="1"/>
            </p:cNvSpPr>
            <p:nvPr userDrawn="1"/>
          </p:nvSpPr>
          <p:spPr bwMode="gray">
            <a:xfrm rot="-128649">
              <a:off x="851" y="811"/>
              <a:ext cx="479" cy="49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8" name="Group 33"/>
            <p:cNvGrpSpPr>
              <a:grpSpLocks/>
            </p:cNvGrpSpPr>
            <p:nvPr userDrawn="1"/>
          </p:nvGrpSpPr>
          <p:grpSpPr bwMode="auto">
            <a:xfrm rot="56277">
              <a:off x="1257" y="1221"/>
              <a:ext cx="258" cy="217"/>
              <a:chOff x="3447" y="874"/>
              <a:chExt cx="399" cy="340"/>
            </a:xfrm>
          </p:grpSpPr>
          <p:sp>
            <p:nvSpPr>
              <p:cNvPr id="37" name="Oval 34"/>
              <p:cNvSpPr>
                <a:spLocks noChangeArrowheads="1"/>
              </p:cNvSpPr>
              <p:nvPr/>
            </p:nvSpPr>
            <p:spPr bwMode="gray">
              <a:xfrm>
                <a:off x="3631" y="1021"/>
                <a:ext cx="108"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8" name="Oval 35"/>
              <p:cNvSpPr>
                <a:spLocks noChangeArrowheads="1"/>
              </p:cNvSpPr>
              <p:nvPr/>
            </p:nvSpPr>
            <p:spPr bwMode="gray">
              <a:xfrm>
                <a:off x="3754" y="1123"/>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9" name="Oval 36"/>
              <p:cNvSpPr>
                <a:spLocks noChangeArrowheads="1"/>
              </p:cNvSpPr>
              <p:nvPr/>
            </p:nvSpPr>
            <p:spPr bwMode="gray">
              <a:xfrm>
                <a:off x="3447" y="874"/>
                <a:ext cx="180"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9" name="Group 37"/>
            <p:cNvGrpSpPr>
              <a:grpSpLocks/>
            </p:cNvGrpSpPr>
            <p:nvPr userDrawn="1"/>
          </p:nvGrpSpPr>
          <p:grpSpPr bwMode="auto">
            <a:xfrm rot="-2383151">
              <a:off x="1381" y="941"/>
              <a:ext cx="269" cy="221"/>
              <a:chOff x="3446" y="867"/>
              <a:chExt cx="409" cy="344"/>
            </a:xfrm>
          </p:grpSpPr>
          <p:sp>
            <p:nvSpPr>
              <p:cNvPr id="34" name="Oval 38"/>
              <p:cNvSpPr>
                <a:spLocks noChangeArrowheads="1"/>
              </p:cNvSpPr>
              <p:nvPr/>
            </p:nvSpPr>
            <p:spPr bwMode="gray">
              <a:xfrm>
                <a:off x="3636" y="1015"/>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5" name="Oval 39"/>
              <p:cNvSpPr>
                <a:spLocks noChangeArrowheads="1"/>
              </p:cNvSpPr>
              <p:nvPr/>
            </p:nvSpPr>
            <p:spPr bwMode="gray">
              <a:xfrm>
                <a:off x="3764" y="1118"/>
                <a:ext cx="91" cy="9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6" name="Oval 40"/>
              <p:cNvSpPr>
                <a:spLocks noChangeArrowheads="1"/>
              </p:cNvSpPr>
              <p:nvPr/>
            </p:nvSpPr>
            <p:spPr bwMode="gray">
              <a:xfrm>
                <a:off x="3446" y="867"/>
                <a:ext cx="18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 name="Group 41"/>
            <p:cNvGrpSpPr>
              <a:grpSpLocks/>
            </p:cNvGrpSpPr>
            <p:nvPr userDrawn="1"/>
          </p:nvGrpSpPr>
          <p:grpSpPr bwMode="auto">
            <a:xfrm rot="-4925197">
              <a:off x="1295" y="670"/>
              <a:ext cx="251" cy="229"/>
              <a:chOff x="3458" y="871"/>
              <a:chExt cx="399" cy="341"/>
            </a:xfrm>
          </p:grpSpPr>
          <p:sp>
            <p:nvSpPr>
              <p:cNvPr id="31" name="Oval 42"/>
              <p:cNvSpPr>
                <a:spLocks noChangeArrowheads="1"/>
              </p:cNvSpPr>
              <p:nvPr/>
            </p:nvSpPr>
            <p:spPr bwMode="gray">
              <a:xfrm>
                <a:off x="3650" y="1018"/>
                <a:ext cx="105"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2" name="Oval 43"/>
              <p:cNvSpPr>
                <a:spLocks noChangeArrowheads="1"/>
              </p:cNvSpPr>
              <p:nvPr/>
            </p:nvSpPr>
            <p:spPr bwMode="gray">
              <a:xfrm>
                <a:off x="3770" y="1120"/>
                <a:ext cx="8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3" name="Oval 44"/>
              <p:cNvSpPr>
                <a:spLocks noChangeArrowheads="1"/>
              </p:cNvSpPr>
              <p:nvPr/>
            </p:nvSpPr>
            <p:spPr bwMode="gray">
              <a:xfrm>
                <a:off x="3458" y="871"/>
                <a:ext cx="179"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1" name="Group 45"/>
            <p:cNvGrpSpPr>
              <a:grpSpLocks/>
            </p:cNvGrpSpPr>
            <p:nvPr userDrawn="1"/>
          </p:nvGrpSpPr>
          <p:grpSpPr bwMode="auto">
            <a:xfrm rot="3149186">
              <a:off x="974" y="1401"/>
              <a:ext cx="261" cy="229"/>
              <a:chOff x="3438" y="879"/>
              <a:chExt cx="405" cy="337"/>
            </a:xfrm>
          </p:grpSpPr>
          <p:sp>
            <p:nvSpPr>
              <p:cNvPr id="28" name="Oval 46"/>
              <p:cNvSpPr>
                <a:spLocks noChangeArrowheads="1"/>
              </p:cNvSpPr>
              <p:nvPr/>
            </p:nvSpPr>
            <p:spPr bwMode="gray">
              <a:xfrm>
                <a:off x="3626" y="1025"/>
                <a:ext cx="110" cy="12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9" name="Oval 47"/>
              <p:cNvSpPr>
                <a:spLocks noChangeArrowheads="1"/>
              </p:cNvSpPr>
              <p:nvPr/>
            </p:nvSpPr>
            <p:spPr bwMode="gray">
              <a:xfrm>
                <a:off x="3752" y="1124"/>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0" name="Oval 48"/>
              <p:cNvSpPr>
                <a:spLocks noChangeArrowheads="1"/>
              </p:cNvSpPr>
              <p:nvPr/>
            </p:nvSpPr>
            <p:spPr bwMode="gray">
              <a:xfrm>
                <a:off x="3438" y="879"/>
                <a:ext cx="183"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2" name="Group 49"/>
            <p:cNvGrpSpPr>
              <a:grpSpLocks/>
            </p:cNvGrpSpPr>
            <p:nvPr userDrawn="1"/>
          </p:nvGrpSpPr>
          <p:grpSpPr bwMode="auto">
            <a:xfrm rot="-7676986">
              <a:off x="933" y="440"/>
              <a:ext cx="267" cy="232"/>
              <a:chOff x="3463" y="873"/>
              <a:chExt cx="409" cy="344"/>
            </a:xfrm>
          </p:grpSpPr>
          <p:sp>
            <p:nvSpPr>
              <p:cNvPr id="25" name="Oval 50"/>
              <p:cNvSpPr>
                <a:spLocks noChangeArrowheads="1"/>
              </p:cNvSpPr>
              <p:nvPr/>
            </p:nvSpPr>
            <p:spPr bwMode="gray">
              <a:xfrm>
                <a:off x="3650" y="1023"/>
                <a:ext cx="110"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6" name="Oval 51"/>
              <p:cNvSpPr>
                <a:spLocks noChangeArrowheads="1"/>
              </p:cNvSpPr>
              <p:nvPr/>
            </p:nvSpPr>
            <p:spPr bwMode="gray">
              <a:xfrm>
                <a:off x="3775" y="1125"/>
                <a:ext cx="9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7" name="Oval 52"/>
              <p:cNvSpPr>
                <a:spLocks noChangeArrowheads="1"/>
              </p:cNvSpPr>
              <p:nvPr/>
            </p:nvSpPr>
            <p:spPr bwMode="gray">
              <a:xfrm>
                <a:off x="3463" y="873"/>
                <a:ext cx="181"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3" name="Group 53"/>
            <p:cNvGrpSpPr>
              <a:grpSpLocks/>
            </p:cNvGrpSpPr>
            <p:nvPr userDrawn="1"/>
          </p:nvGrpSpPr>
          <p:grpSpPr bwMode="auto">
            <a:xfrm rot="-10348150">
              <a:off x="661" y="649"/>
              <a:ext cx="260" cy="220"/>
              <a:chOff x="3464" y="886"/>
              <a:chExt cx="399" cy="345"/>
            </a:xfrm>
          </p:grpSpPr>
          <p:sp>
            <p:nvSpPr>
              <p:cNvPr id="22" name="Oval 54"/>
              <p:cNvSpPr>
                <a:spLocks noChangeArrowheads="1"/>
              </p:cNvSpPr>
              <p:nvPr/>
            </p:nvSpPr>
            <p:spPr bwMode="gray">
              <a:xfrm>
                <a:off x="3653" y="1041"/>
                <a:ext cx="110" cy="12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3" name="Oval 55"/>
              <p:cNvSpPr>
                <a:spLocks noChangeArrowheads="1"/>
              </p:cNvSpPr>
              <p:nvPr/>
            </p:nvSpPr>
            <p:spPr bwMode="gray">
              <a:xfrm>
                <a:off x="3774" y="1142"/>
                <a:ext cx="89"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4" name="Oval 56"/>
              <p:cNvSpPr>
                <a:spLocks noChangeArrowheads="1"/>
              </p:cNvSpPr>
              <p:nvPr/>
            </p:nvSpPr>
            <p:spPr bwMode="gray">
              <a:xfrm>
                <a:off x="3464" y="886"/>
                <a:ext cx="182" cy="1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4" name="Group 57"/>
            <p:cNvGrpSpPr>
              <a:grpSpLocks/>
            </p:cNvGrpSpPr>
            <p:nvPr userDrawn="1"/>
          </p:nvGrpSpPr>
          <p:grpSpPr bwMode="auto">
            <a:xfrm rot="8606759">
              <a:off x="512" y="981"/>
              <a:ext cx="263" cy="213"/>
              <a:chOff x="3456" y="891"/>
              <a:chExt cx="398" cy="337"/>
            </a:xfrm>
          </p:grpSpPr>
          <p:sp>
            <p:nvSpPr>
              <p:cNvPr id="19" name="Oval 58"/>
              <p:cNvSpPr>
                <a:spLocks noChangeArrowheads="1"/>
              </p:cNvSpPr>
              <p:nvPr/>
            </p:nvSpPr>
            <p:spPr bwMode="gray">
              <a:xfrm>
                <a:off x="3638" y="1040"/>
                <a:ext cx="109"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0" name="Oval 59"/>
              <p:cNvSpPr>
                <a:spLocks noChangeArrowheads="1"/>
              </p:cNvSpPr>
              <p:nvPr/>
            </p:nvSpPr>
            <p:spPr bwMode="gray">
              <a:xfrm>
                <a:off x="3764" y="1139"/>
                <a:ext cx="90"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1" name="Oval 60"/>
              <p:cNvSpPr>
                <a:spLocks noChangeArrowheads="1"/>
              </p:cNvSpPr>
              <p:nvPr/>
            </p:nvSpPr>
            <p:spPr bwMode="gray">
              <a:xfrm>
                <a:off x="3456" y="891"/>
                <a:ext cx="182"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5" name="Group 61"/>
            <p:cNvGrpSpPr>
              <a:grpSpLocks/>
            </p:cNvGrpSpPr>
            <p:nvPr userDrawn="1"/>
          </p:nvGrpSpPr>
          <p:grpSpPr bwMode="auto">
            <a:xfrm rot="6279754">
              <a:off x="635" y="1281"/>
              <a:ext cx="264" cy="229"/>
              <a:chOff x="3443" y="888"/>
              <a:chExt cx="408" cy="345"/>
            </a:xfrm>
          </p:grpSpPr>
          <p:sp>
            <p:nvSpPr>
              <p:cNvPr id="16" name="Oval 62"/>
              <p:cNvSpPr>
                <a:spLocks noChangeArrowheads="1"/>
              </p:cNvSpPr>
              <p:nvPr/>
            </p:nvSpPr>
            <p:spPr bwMode="gray">
              <a:xfrm>
                <a:off x="3635" y="1033"/>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7" name="Oval 63"/>
              <p:cNvSpPr>
                <a:spLocks noChangeArrowheads="1"/>
              </p:cNvSpPr>
              <p:nvPr/>
            </p:nvSpPr>
            <p:spPr bwMode="gray">
              <a:xfrm>
                <a:off x="3759" y="1142"/>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8" name="Oval 64"/>
              <p:cNvSpPr>
                <a:spLocks noChangeArrowheads="1"/>
              </p:cNvSpPr>
              <p:nvPr/>
            </p:nvSpPr>
            <p:spPr bwMode="gray">
              <a:xfrm>
                <a:off x="3443" y="888"/>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40" name="Rectangle 65"/>
          <p:cNvSpPr>
            <a:spLocks noChangeArrowheads="1"/>
          </p:cNvSpPr>
          <p:nvPr/>
        </p:nvSpPr>
        <p:spPr bwMode="gray">
          <a:xfrm>
            <a:off x="457200" y="0"/>
            <a:ext cx="7620000" cy="304800"/>
          </a:xfrm>
          <a:prstGeom prst="rect">
            <a:avLst/>
          </a:prstGeom>
          <a:gradFill rotWithShape="1">
            <a:gsLst>
              <a:gs pos="0">
                <a:schemeClr val="folHlink"/>
              </a:gs>
              <a:gs pos="100000">
                <a:schemeClr val="folHlink">
                  <a:gamma/>
                  <a:tint val="24314"/>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1" name="Rectangle 66"/>
          <p:cNvSpPr>
            <a:spLocks noChangeArrowheads="1"/>
          </p:cNvSpPr>
          <p:nvPr/>
        </p:nvSpPr>
        <p:spPr bwMode="gray">
          <a:xfrm>
            <a:off x="6664325" y="-7938"/>
            <a:ext cx="2098675" cy="3127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2" name="Rectangle 68"/>
          <p:cNvSpPr>
            <a:spLocks noChangeArrowheads="1"/>
          </p:cNvSpPr>
          <p:nvPr/>
        </p:nvSpPr>
        <p:spPr bwMode="gray">
          <a:xfrm rot="10800000">
            <a:off x="2549525" y="6553200"/>
            <a:ext cx="6230938" cy="317500"/>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3" name="Rectangle 69"/>
          <p:cNvSpPr>
            <a:spLocks noChangeArrowheads="1"/>
          </p:cNvSpPr>
          <p:nvPr/>
        </p:nvSpPr>
        <p:spPr bwMode="gray">
          <a:xfrm>
            <a:off x="8763000" y="-7938"/>
            <a:ext cx="381000" cy="314326"/>
          </a:xfrm>
          <a:prstGeom prst="rect">
            <a:avLst/>
          </a:prstGeom>
          <a:gradFill rotWithShape="1">
            <a:gsLst>
              <a:gs pos="0">
                <a:schemeClr val="accent1"/>
              </a:gs>
              <a:gs pos="100000">
                <a:schemeClr val="accent1">
                  <a:gamma/>
                  <a:tint val="2431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44" name="Rectangle 70"/>
          <p:cNvSpPr>
            <a:spLocks noChangeArrowheads="1"/>
          </p:cNvSpPr>
          <p:nvPr/>
        </p:nvSpPr>
        <p:spPr bwMode="gray">
          <a:xfrm>
            <a:off x="457200" y="6554788"/>
            <a:ext cx="2098675" cy="317500"/>
          </a:xfrm>
          <a:prstGeom prst="rect">
            <a:avLst/>
          </a:prstGeom>
          <a:gradFill rotWithShape="1">
            <a:gsLst>
              <a:gs pos="0">
                <a:schemeClr val="bg2">
                  <a:gamma/>
                  <a:tint val="36471"/>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5" name="Rectangle 71"/>
          <p:cNvSpPr>
            <a:spLocks noChangeArrowheads="1"/>
          </p:cNvSpPr>
          <p:nvPr/>
        </p:nvSpPr>
        <p:spPr bwMode="gray">
          <a:xfrm>
            <a:off x="0" y="6553200"/>
            <a:ext cx="457200" cy="31908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6" name="Rectangle 72"/>
          <p:cNvSpPr>
            <a:spLocks noChangeArrowheads="1"/>
          </p:cNvSpPr>
          <p:nvPr/>
        </p:nvSpPr>
        <p:spPr bwMode="gray">
          <a:xfrm>
            <a:off x="0" y="0"/>
            <a:ext cx="457200" cy="30480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7" name="Rectangle 73"/>
          <p:cNvSpPr>
            <a:spLocks noChangeArrowheads="1"/>
          </p:cNvSpPr>
          <p:nvPr/>
        </p:nvSpPr>
        <p:spPr bwMode="gray">
          <a:xfrm rot="5400000">
            <a:off x="-2213769" y="2510631"/>
            <a:ext cx="4876800" cy="4651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8" name="Rectangle 74"/>
          <p:cNvSpPr>
            <a:spLocks noChangeArrowheads="1"/>
          </p:cNvSpPr>
          <p:nvPr/>
        </p:nvSpPr>
        <p:spPr bwMode="gray">
          <a:xfrm rot="5400000">
            <a:off x="-575469" y="5520531"/>
            <a:ext cx="1600200" cy="465138"/>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9" name="Rectangle 75"/>
          <p:cNvSpPr>
            <a:spLocks noChangeArrowheads="1"/>
          </p:cNvSpPr>
          <p:nvPr/>
        </p:nvSpPr>
        <p:spPr bwMode="ltGray">
          <a:xfrm>
            <a:off x="8769350" y="6538913"/>
            <a:ext cx="374650" cy="327025"/>
          </a:xfrm>
          <a:prstGeom prst="rect">
            <a:avLst/>
          </a:prstGeom>
          <a:gradFill rotWithShape="1">
            <a:gsLst>
              <a:gs pos="0">
                <a:schemeClr val="bg1"/>
              </a:gs>
              <a:gs pos="100000">
                <a:schemeClr val="bg1">
                  <a:gamma/>
                  <a:shade val="7882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0" name="Rectangle 76"/>
          <p:cNvSpPr>
            <a:spLocks noChangeArrowheads="1"/>
          </p:cNvSpPr>
          <p:nvPr/>
        </p:nvSpPr>
        <p:spPr bwMode="gray">
          <a:xfrm rot="5400000">
            <a:off x="6557962" y="3967163"/>
            <a:ext cx="4791075" cy="381000"/>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1" name="Rectangle 77"/>
          <p:cNvSpPr>
            <a:spLocks noChangeArrowheads="1"/>
          </p:cNvSpPr>
          <p:nvPr/>
        </p:nvSpPr>
        <p:spPr bwMode="gray">
          <a:xfrm>
            <a:off x="8763000" y="1752600"/>
            <a:ext cx="381000" cy="152400"/>
          </a:xfrm>
          <a:prstGeom prst="rect">
            <a:avLst/>
          </a:prstGeom>
          <a:gradFill rotWithShape="1">
            <a:gsLst>
              <a:gs pos="0">
                <a:schemeClr val="folHlink"/>
              </a:gs>
              <a:gs pos="100000">
                <a:schemeClr val="folHlink">
                  <a:gamma/>
                  <a:tint val="72549"/>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2" name="Line 80"/>
          <p:cNvSpPr>
            <a:spLocks noChangeShapeType="1"/>
          </p:cNvSpPr>
          <p:nvPr/>
        </p:nvSpPr>
        <p:spPr bwMode="auto">
          <a:xfrm>
            <a:off x="0" y="3048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3" name="Line 81"/>
          <p:cNvSpPr>
            <a:spLocks noChangeShapeType="1"/>
          </p:cNvSpPr>
          <p:nvPr/>
        </p:nvSpPr>
        <p:spPr bwMode="auto">
          <a:xfrm>
            <a:off x="0" y="65532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4" name="Line 82"/>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5" name="Line 83"/>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6" name="Line 84"/>
          <p:cNvSpPr>
            <a:spLocks noChangeShapeType="1"/>
          </p:cNvSpPr>
          <p:nvPr/>
        </p:nvSpPr>
        <p:spPr bwMode="auto">
          <a:xfrm flipH="1">
            <a:off x="0" y="49530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57" name="Line 85"/>
          <p:cNvSpPr>
            <a:spLocks noChangeShapeType="1"/>
          </p:cNvSpPr>
          <p:nvPr/>
        </p:nvSpPr>
        <p:spPr bwMode="auto">
          <a:xfrm>
            <a:off x="8763000" y="17526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8" name="Line 86"/>
          <p:cNvSpPr>
            <a:spLocks noChangeShapeType="1"/>
          </p:cNvSpPr>
          <p:nvPr/>
        </p:nvSpPr>
        <p:spPr bwMode="auto">
          <a:xfrm>
            <a:off x="8763000" y="19050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9" name="Line 87"/>
          <p:cNvSpPr>
            <a:spLocks noChangeShapeType="1"/>
          </p:cNvSpPr>
          <p:nvPr/>
        </p:nvSpPr>
        <p:spPr bwMode="auto">
          <a:xfrm>
            <a:off x="2543175" y="655320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60" name="Line 88"/>
          <p:cNvSpPr>
            <a:spLocks noChangeShapeType="1"/>
          </p:cNvSpPr>
          <p:nvPr/>
        </p:nvSpPr>
        <p:spPr bwMode="auto">
          <a:xfrm flipV="1">
            <a:off x="6672263" y="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3074" name="Rectangle 2"/>
          <p:cNvSpPr>
            <a:spLocks noGrp="1" noChangeArrowheads="1"/>
          </p:cNvSpPr>
          <p:nvPr>
            <p:ph type="ctrTitle"/>
          </p:nvPr>
        </p:nvSpPr>
        <p:spPr>
          <a:xfrm>
            <a:off x="1752600" y="2057400"/>
            <a:ext cx="5791200" cy="1698625"/>
          </a:xfrm>
        </p:spPr>
        <p:txBody>
          <a:bodyPr/>
          <a:lstStyle>
            <a:lvl1pPr algn="ctr">
              <a:defRPr sz="3600"/>
            </a:lvl1pPr>
          </a:lstStyle>
          <a:p>
            <a:r>
              <a:rPr lang="en-US" altLang="zh-CN"/>
              <a:t>Click to edit Master </a:t>
            </a:r>
            <a:br>
              <a:rPr lang="en-US" altLang="zh-CN"/>
            </a:br>
            <a:r>
              <a:rPr lang="en-US" altLang="zh-CN"/>
              <a:t>title style</a:t>
            </a:r>
          </a:p>
        </p:txBody>
      </p:sp>
      <p:sp>
        <p:nvSpPr>
          <p:cNvPr id="3075" name="Rectangle 3"/>
          <p:cNvSpPr>
            <a:spLocks noGrp="1" noChangeArrowheads="1"/>
          </p:cNvSpPr>
          <p:nvPr>
            <p:ph type="subTitle" idx="1"/>
          </p:nvPr>
        </p:nvSpPr>
        <p:spPr>
          <a:xfrm>
            <a:off x="1752600" y="3990975"/>
            <a:ext cx="5791200" cy="457200"/>
          </a:xfrm>
        </p:spPr>
        <p:txBody>
          <a:bodyPr/>
          <a:lstStyle>
            <a:lvl1pPr marL="0" indent="0" algn="ctr">
              <a:buFont typeface="Wingdings" pitchFamily="2" charset="2"/>
              <a:buNone/>
              <a:defRPr sz="1800" b="1"/>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DF40F41-80C9-4DA4-BF4D-F9C1E57C9652}"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7813" y="122238"/>
            <a:ext cx="2005012" cy="6027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22238"/>
            <a:ext cx="5865813" cy="6027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8A0447D-E857-4119-9156-208E9E50CF25}"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6705600"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5"/>
            <a:ext cx="8023225" cy="4921250"/>
          </a:xfrm>
        </p:spPr>
        <p:txBody>
          <a:bodyPr/>
          <a:lstStyle/>
          <a:p>
            <a:pPr lvl="0"/>
            <a:endParaRPr lang="zh-CN" alt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CE56B202-552E-4E08-B4BB-FD18AB67F50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1182688" y="4151313"/>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34E8C9EE-B15E-4C5D-BDAA-560A6CFAC638}" type="datetime1">
              <a:rPr lang="zh-CN" altLang="en-US"/>
              <a:pPr>
                <a:defRPr/>
              </a:pPr>
              <a:t>2023/5/23</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中南大学智能所</a:t>
            </a:r>
          </a:p>
        </p:txBody>
      </p:sp>
      <p:sp>
        <p:nvSpPr>
          <p:cNvPr id="7" name="Rectangle 13"/>
          <p:cNvSpPr>
            <a:spLocks noGrp="1" noChangeArrowheads="1"/>
          </p:cNvSpPr>
          <p:nvPr>
            <p:ph type="sldNum" sz="quarter" idx="12"/>
          </p:nvPr>
        </p:nvSpPr>
        <p:spPr>
          <a:ln/>
        </p:spPr>
        <p:txBody>
          <a:bodyPr/>
          <a:lstStyle>
            <a:lvl1pPr>
              <a:defRPr/>
            </a:lvl1pPr>
          </a:lstStyle>
          <a:p>
            <a:pPr>
              <a:defRPr/>
            </a:pPr>
            <a:fld id="{B5FDE098-42FA-4C42-BF67-4583A587B64D}" type="slidenum">
              <a:rPr lang="en-US" altLang="zh-CN"/>
              <a:pPr>
                <a:defRPr/>
              </a:pPr>
              <a:t>‹#›</a:t>
            </a:fld>
            <a:endParaRPr lang="en-US" altLang="zh-CN"/>
          </a:p>
        </p:txBody>
      </p:sp>
    </p:spTree>
    <p:extLst>
      <p:ext uri="{BB962C8B-B14F-4D97-AF65-F5344CB8AC3E}">
        <p14:creationId xmlns:p14="http://schemas.microsoft.com/office/powerpoint/2010/main" val="2795737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0DFC02E8-5DF6-472E-855E-142615E0A7D3}" type="datetime1">
              <a:rPr lang="zh-CN" altLang="en-US"/>
              <a:pPr>
                <a:defRPr/>
              </a:pPr>
              <a:t>2023/5/23</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中南大学智能所</a:t>
            </a:r>
          </a:p>
        </p:txBody>
      </p:sp>
      <p:sp>
        <p:nvSpPr>
          <p:cNvPr id="7" name="Rectangle 13"/>
          <p:cNvSpPr>
            <a:spLocks noGrp="1" noChangeArrowheads="1"/>
          </p:cNvSpPr>
          <p:nvPr>
            <p:ph type="sldNum" sz="quarter" idx="12"/>
          </p:nvPr>
        </p:nvSpPr>
        <p:spPr>
          <a:ln/>
        </p:spPr>
        <p:txBody>
          <a:bodyPr/>
          <a:lstStyle>
            <a:lvl1pPr>
              <a:defRPr/>
            </a:lvl1pPr>
          </a:lstStyle>
          <a:p>
            <a:pPr>
              <a:defRPr/>
            </a:pPr>
            <a:fld id="{38CC728F-6528-4ED2-8A8B-81B98FF36C84}" type="slidenum">
              <a:rPr lang="en-US" altLang="zh-CN"/>
              <a:pPr>
                <a:defRPr/>
              </a:pPr>
              <a:t>‹#›</a:t>
            </a:fld>
            <a:endParaRPr lang="en-US" altLang="zh-CN"/>
          </a:p>
        </p:txBody>
      </p:sp>
    </p:spTree>
    <p:extLst>
      <p:ext uri="{BB962C8B-B14F-4D97-AF65-F5344CB8AC3E}">
        <p14:creationId xmlns:p14="http://schemas.microsoft.com/office/powerpoint/2010/main" val="44510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F412C5C-C73A-4010-A543-514F6E608F97}"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BC5C7D3-F58E-40CF-8C5C-576BD1F2CB4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228725"/>
            <a:ext cx="3935413"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7413" y="1228725"/>
            <a:ext cx="3935412"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EC9C1F59-98D8-4CF6-A5B6-3BEEAB4A8D41}"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0B442E4F-C2A8-4693-BD49-ED78589F99D7}" type="slidenum">
              <a:rPr lang="en-US" altLang="zh-CN"/>
              <a:pPr>
                <a:defRPr/>
              </a:pPr>
              <a:t>‹#›</a:t>
            </a:fld>
            <a:endParaRPr lang="en-US" altLang="zh-CN"/>
          </a:p>
        </p:txBody>
      </p:sp>
      <p:sp>
        <p:nvSpPr>
          <p:cNvPr id="9"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A718CF9C-2074-4BAE-94CB-28C49AE33DBA}" type="slidenum">
              <a:rPr lang="en-US" altLang="zh-CN"/>
              <a:pPr>
                <a:defRPr/>
              </a:pPr>
              <a:t>‹#›</a:t>
            </a:fld>
            <a:endParaRPr lang="en-US" altLang="zh-CN"/>
          </a:p>
        </p:txBody>
      </p:sp>
      <p:sp>
        <p:nvSpPr>
          <p:cNvPr id="5"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2C283D06-78AB-4F3F-B355-C3EF02C6DDC4}" type="slidenum">
              <a:rPr lang="en-US" altLang="zh-CN"/>
              <a:pPr>
                <a:defRPr/>
              </a:pPr>
              <a:t>‹#›</a:t>
            </a:fld>
            <a:endParaRPr lang="en-US" altLang="zh-CN"/>
          </a:p>
        </p:txBody>
      </p:sp>
      <p:sp>
        <p:nvSpPr>
          <p:cNvPr id="4"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1F9EB413-81AA-42C3-9745-CAB0348A27E3}"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C6275636-37B4-4A71-B875-BB49B0DD0564}"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3" name="Rectangle 69"/>
          <p:cNvSpPr>
            <a:spLocks noChangeArrowheads="1"/>
          </p:cNvSpPr>
          <p:nvPr/>
        </p:nvSpPr>
        <p:spPr bwMode="gray">
          <a:xfrm>
            <a:off x="457200" y="0"/>
            <a:ext cx="8477250" cy="76835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27" name="Rectangle 3"/>
          <p:cNvSpPr>
            <a:spLocks noGrp="1" noChangeArrowheads="1"/>
          </p:cNvSpPr>
          <p:nvPr>
            <p:ph type="body" idx="1"/>
          </p:nvPr>
        </p:nvSpPr>
        <p:spPr bwMode="gray">
          <a:xfrm>
            <a:off x="609600" y="1228725"/>
            <a:ext cx="8023225" cy="4921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gray">
          <a:xfrm>
            <a:off x="5791200" y="6248400"/>
            <a:ext cx="2895600" cy="334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3429000" y="6338888"/>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18A9729-9260-4A11-B11D-3896C83DC93C}" type="slidenum">
              <a:rPr lang="en-US" altLang="zh-CN"/>
              <a:pPr>
                <a:defRPr/>
              </a:pPr>
              <a:t>‹#›</a:t>
            </a:fld>
            <a:endParaRPr lang="en-US" altLang="zh-CN"/>
          </a:p>
        </p:txBody>
      </p:sp>
      <p:sp>
        <p:nvSpPr>
          <p:cNvPr id="1052" name="Rectangle 28"/>
          <p:cNvSpPr>
            <a:spLocks noChangeArrowheads="1"/>
          </p:cNvSpPr>
          <p:nvPr/>
        </p:nvSpPr>
        <p:spPr bwMode="gray">
          <a:xfrm>
            <a:off x="0" y="0"/>
            <a:ext cx="457200" cy="768350"/>
          </a:xfrm>
          <a:prstGeom prst="rect">
            <a:avLst/>
          </a:prstGeom>
          <a:solidFill>
            <a:schemeClr val="hlink"/>
          </a:solidFill>
          <a:ln w="9525">
            <a:noFill/>
            <a:miter lim="800000"/>
            <a:headEnd/>
            <a:tailEnd/>
          </a:ln>
          <a:effectLst/>
        </p:spPr>
        <p:txBody>
          <a:bodyPr wrap="none" anchor="ctr"/>
          <a:lstStyle/>
          <a:p>
            <a:pPr algn="ctr">
              <a:defRPr/>
            </a:pPr>
            <a:endParaRPr lang="zh-CN" altLang="zh-CN">
              <a:ea typeface="宋体" charset="-122"/>
            </a:endParaRPr>
          </a:p>
        </p:txBody>
      </p:sp>
      <p:sp>
        <p:nvSpPr>
          <p:cNvPr id="1054" name="Rectangle 30"/>
          <p:cNvSpPr>
            <a:spLocks noChangeArrowheads="1"/>
          </p:cNvSpPr>
          <p:nvPr/>
        </p:nvSpPr>
        <p:spPr bwMode="gray">
          <a:xfrm>
            <a:off x="0" y="762000"/>
            <a:ext cx="457200" cy="152400"/>
          </a:xfrm>
          <a:prstGeom prst="rect">
            <a:avLst/>
          </a:prstGeom>
          <a:solidFill>
            <a:schemeClr val="bg2"/>
          </a:solidFill>
          <a:ln w="9525">
            <a:noFill/>
            <a:miter lim="800000"/>
            <a:headEnd/>
            <a:tailEnd/>
          </a:ln>
          <a:effectLst/>
        </p:spPr>
        <p:txBody>
          <a:bodyPr wrap="none" anchor="ctr"/>
          <a:lstStyle/>
          <a:p>
            <a:pPr algn="ctr">
              <a:defRPr/>
            </a:pPr>
            <a:endParaRPr lang="zh-CN" altLang="zh-CN">
              <a:ea typeface="宋体" charset="-122"/>
            </a:endParaRPr>
          </a:p>
        </p:txBody>
      </p:sp>
      <p:sp>
        <p:nvSpPr>
          <p:cNvPr id="1056" name="Rectangle 32"/>
          <p:cNvSpPr>
            <a:spLocks noChangeArrowheads="1"/>
          </p:cNvSpPr>
          <p:nvPr/>
        </p:nvSpPr>
        <p:spPr bwMode="gray">
          <a:xfrm>
            <a:off x="0" y="914400"/>
            <a:ext cx="457200" cy="4191000"/>
          </a:xfrm>
          <a:prstGeom prst="rect">
            <a:avLst/>
          </a:prstGeom>
          <a:gradFill rotWithShape="1">
            <a:gsLst>
              <a:gs pos="0">
                <a:schemeClr val="bg2"/>
              </a:gs>
              <a:gs pos="100000">
                <a:schemeClr val="bg2">
                  <a:gamma/>
                  <a:tint val="42353"/>
                  <a:invGamma/>
                </a:schemeClr>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3" name="Rectangle 49"/>
          <p:cNvSpPr>
            <a:spLocks noChangeArrowheads="1"/>
          </p:cNvSpPr>
          <p:nvPr/>
        </p:nvSpPr>
        <p:spPr bwMode="gray">
          <a:xfrm>
            <a:off x="0" y="5105400"/>
            <a:ext cx="457200" cy="1544638"/>
          </a:xfrm>
          <a:prstGeom prst="rect">
            <a:avLst/>
          </a:prstGeom>
          <a:gradFill rotWithShape="1">
            <a:gsLst>
              <a:gs pos="0">
                <a:schemeClr val="accent2">
                  <a:gamma/>
                  <a:tint val="42353"/>
                  <a:invGamma/>
                </a:schemeClr>
              </a:gs>
              <a:gs pos="100000">
                <a:schemeClr val="accent2"/>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9" name="Rectangle 55"/>
          <p:cNvSpPr>
            <a:spLocks noChangeArrowheads="1"/>
          </p:cNvSpPr>
          <p:nvPr/>
        </p:nvSpPr>
        <p:spPr bwMode="gray">
          <a:xfrm>
            <a:off x="0" y="6656388"/>
            <a:ext cx="457200" cy="20955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0" name="Rectangle 56"/>
          <p:cNvSpPr>
            <a:spLocks noChangeArrowheads="1"/>
          </p:cNvSpPr>
          <p:nvPr/>
        </p:nvSpPr>
        <p:spPr bwMode="gray">
          <a:xfrm>
            <a:off x="457200" y="6650038"/>
            <a:ext cx="1304925" cy="21590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4" name="Rectangle 60"/>
          <p:cNvSpPr>
            <a:spLocks noChangeArrowheads="1"/>
          </p:cNvSpPr>
          <p:nvPr/>
        </p:nvSpPr>
        <p:spPr bwMode="gray">
          <a:xfrm>
            <a:off x="1752600" y="6650038"/>
            <a:ext cx="7391400" cy="215900"/>
          </a:xfrm>
          <a:prstGeom prst="rect">
            <a:avLst/>
          </a:prstGeom>
          <a:gradFill rotWithShape="1">
            <a:gsLst>
              <a:gs pos="0">
                <a:schemeClr val="folHlink">
                  <a:gamma/>
                  <a:tint val="54510"/>
                  <a:invGamma/>
                </a:schemeClr>
              </a:gs>
              <a:gs pos="100000">
                <a:schemeClr val="folHlink"/>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5" name="Rectangle 61"/>
          <p:cNvSpPr>
            <a:spLocks noChangeArrowheads="1"/>
          </p:cNvSpPr>
          <p:nvPr/>
        </p:nvSpPr>
        <p:spPr bwMode="gray">
          <a:xfrm>
            <a:off x="8777288" y="6656388"/>
            <a:ext cx="366712" cy="209550"/>
          </a:xfrm>
          <a:prstGeom prst="rect">
            <a:avLst/>
          </a:prstGeom>
          <a:gradFill rotWithShape="1">
            <a:gsLst>
              <a:gs pos="0">
                <a:schemeClr val="bg1"/>
              </a:gs>
              <a:gs pos="100000">
                <a:schemeClr val="bg1">
                  <a:gamma/>
                  <a:shade val="84706"/>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87" name="Rectangle 63"/>
          <p:cNvSpPr>
            <a:spLocks noChangeArrowheads="1"/>
          </p:cNvSpPr>
          <p:nvPr/>
        </p:nvSpPr>
        <p:spPr bwMode="gray">
          <a:xfrm>
            <a:off x="8769350" y="6019800"/>
            <a:ext cx="374650" cy="64293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9" name="Rectangle 65"/>
          <p:cNvSpPr>
            <a:spLocks noChangeArrowheads="1"/>
          </p:cNvSpPr>
          <p:nvPr/>
        </p:nvSpPr>
        <p:spPr bwMode="gray">
          <a:xfrm>
            <a:off x="8763000" y="914400"/>
            <a:ext cx="381000" cy="5105400"/>
          </a:xfrm>
          <a:prstGeom prst="rect">
            <a:avLst/>
          </a:prstGeom>
          <a:gradFill rotWithShape="1">
            <a:gsLst>
              <a:gs pos="0">
                <a:schemeClr val="hlink"/>
              </a:gs>
              <a:gs pos="100000">
                <a:schemeClr val="hlink">
                  <a:gamma/>
                  <a:tint val="51373"/>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0" name="Rectangle 66"/>
          <p:cNvSpPr>
            <a:spLocks noChangeArrowheads="1"/>
          </p:cNvSpPr>
          <p:nvPr/>
        </p:nvSpPr>
        <p:spPr bwMode="gray">
          <a:xfrm>
            <a:off x="8763000" y="762000"/>
            <a:ext cx="381000" cy="152400"/>
          </a:xfrm>
          <a:prstGeom prst="rect">
            <a:avLst/>
          </a:prstGeom>
          <a:solidFill>
            <a:schemeClr val="folHlink"/>
          </a:solidFill>
          <a:ln w="9525">
            <a:noFill/>
            <a:miter lim="800000"/>
            <a:headEnd/>
            <a:tailEnd/>
          </a:ln>
          <a:effectLst/>
        </p:spPr>
        <p:txBody>
          <a:bodyPr wrap="none" anchor="ctr"/>
          <a:lstStyle/>
          <a:p>
            <a:pPr algn="ctr">
              <a:defRPr/>
            </a:pPr>
            <a:endParaRPr lang="zh-CN" altLang="zh-CN">
              <a:ea typeface="宋体" charset="-122"/>
            </a:endParaRPr>
          </a:p>
        </p:txBody>
      </p:sp>
      <p:sp>
        <p:nvSpPr>
          <p:cNvPr id="1091" name="Rectangle 67"/>
          <p:cNvSpPr>
            <a:spLocks noChangeArrowheads="1"/>
          </p:cNvSpPr>
          <p:nvPr/>
        </p:nvSpPr>
        <p:spPr bwMode="gray">
          <a:xfrm>
            <a:off x="8770938" y="0"/>
            <a:ext cx="373062" cy="762000"/>
          </a:xfrm>
          <a:prstGeom prst="rect">
            <a:avLst/>
          </a:prstGeom>
          <a:gradFill rotWithShape="1">
            <a:gsLst>
              <a:gs pos="0">
                <a:schemeClr val="accent2"/>
              </a:gs>
              <a:gs pos="100000">
                <a:schemeClr val="accent2">
                  <a:gamma/>
                  <a:tint val="0"/>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2" name="Rectangle 68"/>
          <p:cNvSpPr>
            <a:spLocks noChangeArrowheads="1"/>
          </p:cNvSpPr>
          <p:nvPr/>
        </p:nvSpPr>
        <p:spPr bwMode="gray">
          <a:xfrm>
            <a:off x="457200" y="762000"/>
            <a:ext cx="8315325" cy="152400"/>
          </a:xfrm>
          <a:prstGeom prst="rect">
            <a:avLst/>
          </a:prstGeom>
          <a:gradFill rotWithShape="1">
            <a:gsLst>
              <a:gs pos="0">
                <a:schemeClr val="accent1"/>
              </a:gs>
              <a:gs pos="100000">
                <a:schemeClr val="accent1">
                  <a:gamma/>
                  <a:tint val="33333"/>
                  <a:invGamma/>
                </a:schemeClr>
              </a:gs>
            </a:gsLst>
            <a:lin ang="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43" name="Rectangle 2"/>
          <p:cNvSpPr>
            <a:spLocks noGrp="1" noChangeArrowheads="1"/>
          </p:cNvSpPr>
          <p:nvPr>
            <p:ph type="title"/>
          </p:nvPr>
        </p:nvSpPr>
        <p:spPr bwMode="gray">
          <a:xfrm>
            <a:off x="990600" y="122238"/>
            <a:ext cx="6705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grpSp>
        <p:nvGrpSpPr>
          <p:cNvPr id="1044" name="Group 104"/>
          <p:cNvGrpSpPr>
            <a:grpSpLocks/>
          </p:cNvGrpSpPr>
          <p:nvPr/>
        </p:nvGrpSpPr>
        <p:grpSpPr bwMode="auto">
          <a:xfrm>
            <a:off x="8002588" y="69850"/>
            <a:ext cx="657225" cy="636588"/>
            <a:chOff x="5041" y="44"/>
            <a:chExt cx="414" cy="401"/>
          </a:xfrm>
        </p:grpSpPr>
        <p:sp>
          <p:nvSpPr>
            <p:cNvPr id="1129" name="Oval 105"/>
            <p:cNvSpPr>
              <a:spLocks noChangeArrowheads="1"/>
            </p:cNvSpPr>
            <p:nvPr userDrawn="1"/>
          </p:nvSpPr>
          <p:spPr bwMode="gray">
            <a:xfrm rot="149948">
              <a:off x="5161" y="161"/>
              <a:ext cx="175" cy="17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1055" name="Group 106"/>
            <p:cNvGrpSpPr>
              <a:grpSpLocks/>
            </p:cNvGrpSpPr>
            <p:nvPr userDrawn="1"/>
          </p:nvGrpSpPr>
          <p:grpSpPr bwMode="auto">
            <a:xfrm rot="334874">
              <a:off x="5321" y="313"/>
              <a:ext cx="98" cy="75"/>
              <a:chOff x="3452" y="878"/>
              <a:chExt cx="402" cy="342"/>
            </a:xfrm>
          </p:grpSpPr>
          <p:sp>
            <p:nvSpPr>
              <p:cNvPr id="1131" name="Oval 107"/>
              <p:cNvSpPr>
                <a:spLocks noChangeArrowheads="1"/>
              </p:cNvSpPr>
              <p:nvPr userDrawn="1"/>
            </p:nvSpPr>
            <p:spPr bwMode="gray">
              <a:xfrm>
                <a:off x="3640" y="1024"/>
                <a:ext cx="111"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2" name="Oval 108"/>
              <p:cNvSpPr>
                <a:spLocks noChangeArrowheads="1"/>
              </p:cNvSpPr>
              <p:nvPr userDrawn="1"/>
            </p:nvSpPr>
            <p:spPr bwMode="gray">
              <a:xfrm>
                <a:off x="3762" y="1122"/>
                <a:ext cx="90"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3" name="Oval 109"/>
              <p:cNvSpPr>
                <a:spLocks noChangeArrowheads="1"/>
              </p:cNvSpPr>
              <p:nvPr userDrawn="1"/>
            </p:nvSpPr>
            <p:spPr bwMode="gray">
              <a:xfrm>
                <a:off x="3427" y="874"/>
                <a:ext cx="180" cy="17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2" name="Group 110"/>
            <p:cNvGrpSpPr>
              <a:grpSpLocks/>
            </p:cNvGrpSpPr>
            <p:nvPr userDrawn="1"/>
          </p:nvGrpSpPr>
          <p:grpSpPr bwMode="auto">
            <a:xfrm rot="-2104554">
              <a:off x="5358" y="218"/>
              <a:ext cx="97" cy="75"/>
              <a:chOff x="3452" y="878"/>
              <a:chExt cx="402" cy="342"/>
            </a:xfrm>
          </p:grpSpPr>
          <p:sp>
            <p:nvSpPr>
              <p:cNvPr id="1135" name="Oval 111"/>
              <p:cNvSpPr>
                <a:spLocks noChangeArrowheads="1"/>
              </p:cNvSpPr>
              <p:nvPr userDrawn="1"/>
            </p:nvSpPr>
            <p:spPr bwMode="gray">
              <a:xfrm>
                <a:off x="3630" y="997"/>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6" name="Oval 112"/>
              <p:cNvSpPr>
                <a:spLocks noChangeArrowheads="1"/>
              </p:cNvSpPr>
              <p:nvPr userDrawn="1"/>
            </p:nvSpPr>
            <p:spPr bwMode="gray">
              <a:xfrm>
                <a:off x="3761" y="1124"/>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7" name="Oval 113"/>
              <p:cNvSpPr>
                <a:spLocks noChangeArrowheads="1"/>
              </p:cNvSpPr>
              <p:nvPr userDrawn="1"/>
            </p:nvSpPr>
            <p:spPr bwMode="gray">
              <a:xfrm>
                <a:off x="3446" y="857"/>
                <a:ext cx="17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7" name="Group 114"/>
            <p:cNvGrpSpPr>
              <a:grpSpLocks/>
            </p:cNvGrpSpPr>
            <p:nvPr userDrawn="1"/>
          </p:nvGrpSpPr>
          <p:grpSpPr bwMode="auto">
            <a:xfrm rot="-4646600">
              <a:off x="5335" y="107"/>
              <a:ext cx="88" cy="82"/>
              <a:chOff x="3452" y="878"/>
              <a:chExt cx="402" cy="342"/>
            </a:xfrm>
          </p:grpSpPr>
          <p:sp>
            <p:nvSpPr>
              <p:cNvPr id="1139" name="Oval 115"/>
              <p:cNvSpPr>
                <a:spLocks noChangeArrowheads="1"/>
              </p:cNvSpPr>
              <p:nvPr userDrawn="1"/>
            </p:nvSpPr>
            <p:spPr bwMode="gray">
              <a:xfrm>
                <a:off x="3656" y="1009"/>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0" name="Oval 116"/>
              <p:cNvSpPr>
                <a:spLocks noChangeArrowheads="1"/>
              </p:cNvSpPr>
              <p:nvPr userDrawn="1"/>
            </p:nvSpPr>
            <p:spPr bwMode="gray">
              <a:xfrm>
                <a:off x="3768" y="1107"/>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1" name="Oval 117"/>
              <p:cNvSpPr>
                <a:spLocks noChangeArrowheads="1"/>
              </p:cNvSpPr>
              <p:nvPr userDrawn="1"/>
            </p:nvSpPr>
            <p:spPr bwMode="gray">
              <a:xfrm>
                <a:off x="3453" y="877"/>
                <a:ext cx="183"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8" name="Group 118"/>
            <p:cNvGrpSpPr>
              <a:grpSpLocks/>
            </p:cNvGrpSpPr>
            <p:nvPr userDrawn="1"/>
          </p:nvGrpSpPr>
          <p:grpSpPr bwMode="auto">
            <a:xfrm rot="2913403">
              <a:off x="5210" y="359"/>
              <a:ext cx="88" cy="83"/>
              <a:chOff x="3452" y="878"/>
              <a:chExt cx="402" cy="342"/>
            </a:xfrm>
          </p:grpSpPr>
          <p:sp>
            <p:nvSpPr>
              <p:cNvPr id="1143" name="Oval 119"/>
              <p:cNvSpPr>
                <a:spLocks noChangeArrowheads="1"/>
              </p:cNvSpPr>
              <p:nvPr userDrawn="1"/>
            </p:nvSpPr>
            <p:spPr bwMode="gray">
              <a:xfrm>
                <a:off x="3621" y="1033"/>
                <a:ext cx="110"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4" name="Oval 120"/>
              <p:cNvSpPr>
                <a:spLocks noChangeArrowheads="1"/>
              </p:cNvSpPr>
              <p:nvPr userDrawn="1"/>
            </p:nvSpPr>
            <p:spPr bwMode="gray">
              <a:xfrm>
                <a:off x="3763" y="1128"/>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5" name="Oval 121"/>
              <p:cNvSpPr>
                <a:spLocks noChangeArrowheads="1"/>
              </p:cNvSpPr>
              <p:nvPr userDrawn="1"/>
            </p:nvSpPr>
            <p:spPr bwMode="gray">
              <a:xfrm>
                <a:off x="3434" y="889"/>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9" name="Group 122"/>
            <p:cNvGrpSpPr>
              <a:grpSpLocks/>
            </p:cNvGrpSpPr>
            <p:nvPr userDrawn="1"/>
          </p:nvGrpSpPr>
          <p:grpSpPr bwMode="auto">
            <a:xfrm rot="-7888389">
              <a:off x="5212" y="46"/>
              <a:ext cx="88" cy="83"/>
              <a:chOff x="3452" y="878"/>
              <a:chExt cx="402" cy="342"/>
            </a:xfrm>
          </p:grpSpPr>
          <p:sp>
            <p:nvSpPr>
              <p:cNvPr id="1147" name="Oval 123"/>
              <p:cNvSpPr>
                <a:spLocks noChangeArrowheads="1"/>
              </p:cNvSpPr>
              <p:nvPr userDrawn="1"/>
            </p:nvSpPr>
            <p:spPr bwMode="gray">
              <a:xfrm>
                <a:off x="3641" y="1021"/>
                <a:ext cx="110"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8" name="Oval 124"/>
              <p:cNvSpPr>
                <a:spLocks noChangeArrowheads="1"/>
              </p:cNvSpPr>
              <p:nvPr userDrawn="1"/>
            </p:nvSpPr>
            <p:spPr bwMode="gray">
              <a:xfrm>
                <a:off x="3769" y="1116"/>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9" name="Oval 125"/>
              <p:cNvSpPr>
                <a:spLocks noChangeArrowheads="1"/>
              </p:cNvSpPr>
              <p:nvPr userDrawn="1"/>
            </p:nvSpPr>
            <p:spPr bwMode="gray">
              <a:xfrm>
                <a:off x="3471" y="863"/>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0" name="Group 126"/>
            <p:cNvGrpSpPr>
              <a:grpSpLocks/>
            </p:cNvGrpSpPr>
            <p:nvPr userDrawn="1"/>
          </p:nvGrpSpPr>
          <p:grpSpPr bwMode="auto">
            <a:xfrm rot="-10069553">
              <a:off x="5089" y="95"/>
              <a:ext cx="97" cy="76"/>
              <a:chOff x="3452" y="878"/>
              <a:chExt cx="402" cy="342"/>
            </a:xfrm>
          </p:grpSpPr>
          <p:sp>
            <p:nvSpPr>
              <p:cNvPr id="1151" name="Oval 127"/>
              <p:cNvSpPr>
                <a:spLocks noChangeArrowheads="1"/>
              </p:cNvSpPr>
              <p:nvPr userDrawn="1"/>
            </p:nvSpPr>
            <p:spPr bwMode="gray">
              <a:xfrm>
                <a:off x="3639" y="1027"/>
                <a:ext cx="112"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2" name="Oval 128"/>
              <p:cNvSpPr>
                <a:spLocks noChangeArrowheads="1"/>
              </p:cNvSpPr>
              <p:nvPr userDrawn="1"/>
            </p:nvSpPr>
            <p:spPr bwMode="gray">
              <a:xfrm>
                <a:off x="3748" y="1146"/>
                <a:ext cx="91" cy="9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3" name="Oval 129"/>
              <p:cNvSpPr>
                <a:spLocks noChangeArrowheads="1"/>
              </p:cNvSpPr>
              <p:nvPr userDrawn="1"/>
            </p:nvSpPr>
            <p:spPr bwMode="gray">
              <a:xfrm>
                <a:off x="3451" y="879"/>
                <a:ext cx="182" cy="18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1" name="Group 130"/>
            <p:cNvGrpSpPr>
              <a:grpSpLocks/>
            </p:cNvGrpSpPr>
            <p:nvPr userDrawn="1"/>
          </p:nvGrpSpPr>
          <p:grpSpPr bwMode="auto">
            <a:xfrm rot="8885358">
              <a:off x="5041" y="204"/>
              <a:ext cx="97" cy="75"/>
              <a:chOff x="3452" y="878"/>
              <a:chExt cx="402" cy="342"/>
            </a:xfrm>
          </p:grpSpPr>
          <p:sp>
            <p:nvSpPr>
              <p:cNvPr id="1155" name="Oval 131"/>
              <p:cNvSpPr>
                <a:spLocks noChangeArrowheads="1"/>
              </p:cNvSpPr>
              <p:nvPr userDrawn="1"/>
            </p:nvSpPr>
            <p:spPr bwMode="gray">
              <a:xfrm>
                <a:off x="3640" y="1022"/>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6" name="Oval 132"/>
              <p:cNvSpPr>
                <a:spLocks noChangeArrowheads="1"/>
              </p:cNvSpPr>
              <p:nvPr userDrawn="1"/>
            </p:nvSpPr>
            <p:spPr bwMode="gray">
              <a:xfrm>
                <a:off x="3744" y="1131"/>
                <a:ext cx="91"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7" name="Oval 133"/>
              <p:cNvSpPr>
                <a:spLocks noChangeArrowheads="1"/>
              </p:cNvSpPr>
              <p:nvPr userDrawn="1"/>
            </p:nvSpPr>
            <p:spPr bwMode="gray">
              <a:xfrm>
                <a:off x="3451" y="874"/>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2" name="Group 134"/>
            <p:cNvGrpSpPr>
              <a:grpSpLocks/>
            </p:cNvGrpSpPr>
            <p:nvPr userDrawn="1"/>
          </p:nvGrpSpPr>
          <p:grpSpPr bwMode="auto">
            <a:xfrm rot="6558351">
              <a:off x="5085" y="304"/>
              <a:ext cx="88" cy="82"/>
              <a:chOff x="3452" y="878"/>
              <a:chExt cx="402" cy="342"/>
            </a:xfrm>
          </p:grpSpPr>
          <p:sp>
            <p:nvSpPr>
              <p:cNvPr id="1159" name="Oval 135"/>
              <p:cNvSpPr>
                <a:spLocks noChangeArrowheads="1"/>
              </p:cNvSpPr>
              <p:nvPr userDrawn="1"/>
            </p:nvSpPr>
            <p:spPr bwMode="gray">
              <a:xfrm>
                <a:off x="3639" y="1066"/>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0" name="Oval 136"/>
              <p:cNvSpPr>
                <a:spLocks noChangeArrowheads="1"/>
              </p:cNvSpPr>
              <p:nvPr userDrawn="1"/>
            </p:nvSpPr>
            <p:spPr bwMode="gray">
              <a:xfrm>
                <a:off x="3763" y="1130"/>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1" name="Oval 137"/>
              <p:cNvSpPr>
                <a:spLocks noChangeArrowheads="1"/>
              </p:cNvSpPr>
              <p:nvPr userDrawn="1"/>
            </p:nvSpPr>
            <p:spPr bwMode="gray">
              <a:xfrm>
                <a:off x="3444" y="901"/>
                <a:ext cx="187"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1162" name="Rectangle 138"/>
          <p:cNvSpPr>
            <a:spLocks noGrp="1" noChangeArrowheads="1"/>
          </p:cNvSpPr>
          <p:nvPr>
            <p:ph type="dt" sz="half" idx="2"/>
          </p:nvPr>
        </p:nvSpPr>
        <p:spPr bwMode="gray">
          <a:xfrm>
            <a:off x="457200" y="63246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1">
                <a:latin typeface="+mn-lt"/>
                <a:ea typeface="宋体" charset="-122"/>
              </a:defRPr>
            </a:lvl1pPr>
          </a:lstStyle>
          <a:p>
            <a:pPr>
              <a:defRPr/>
            </a:pPr>
            <a:endParaRPr lang="en-US" altLang="zh-CN"/>
          </a:p>
        </p:txBody>
      </p:sp>
      <p:sp>
        <p:nvSpPr>
          <p:cNvPr id="1175" name="Line 151"/>
          <p:cNvSpPr>
            <a:spLocks noChangeShapeType="1"/>
          </p:cNvSpPr>
          <p:nvPr/>
        </p:nvSpPr>
        <p:spPr bwMode="auto">
          <a:xfrm>
            <a:off x="0" y="762000"/>
            <a:ext cx="9144000" cy="0"/>
          </a:xfrm>
          <a:prstGeom prst="line">
            <a:avLst/>
          </a:prstGeom>
          <a:noFill/>
          <a:ln w="9525">
            <a:solidFill>
              <a:schemeClr val="tx2"/>
            </a:solidFill>
            <a:round/>
            <a:headEnd/>
            <a:tailEnd/>
          </a:ln>
          <a:effectLst/>
        </p:spPr>
        <p:txBody>
          <a:bodyPr/>
          <a:lstStyle/>
          <a:p>
            <a:pPr>
              <a:defRPr/>
            </a:pPr>
            <a:endParaRPr lang="zh-CN" altLang="en-US"/>
          </a:p>
        </p:txBody>
      </p:sp>
      <p:sp>
        <p:nvSpPr>
          <p:cNvPr id="1176" name="Line 152"/>
          <p:cNvSpPr>
            <a:spLocks noChangeShapeType="1"/>
          </p:cNvSpPr>
          <p:nvPr/>
        </p:nvSpPr>
        <p:spPr bwMode="auto">
          <a:xfrm>
            <a:off x="0" y="9144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7" name="Line 153"/>
          <p:cNvSpPr>
            <a:spLocks noChangeShapeType="1"/>
          </p:cNvSpPr>
          <p:nvPr/>
        </p:nvSpPr>
        <p:spPr bwMode="auto">
          <a:xfrm>
            <a:off x="0" y="664845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8" name="Line 154"/>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79" name="Line 155"/>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81" name="Line 157"/>
          <p:cNvSpPr>
            <a:spLocks noChangeShapeType="1"/>
          </p:cNvSpPr>
          <p:nvPr/>
        </p:nvSpPr>
        <p:spPr bwMode="auto">
          <a:xfrm flipH="1">
            <a:off x="0" y="51054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1182" name="Line 158"/>
          <p:cNvSpPr>
            <a:spLocks noChangeShapeType="1"/>
          </p:cNvSpPr>
          <p:nvPr/>
        </p:nvSpPr>
        <p:spPr bwMode="auto">
          <a:xfrm>
            <a:off x="1752600" y="6648450"/>
            <a:ext cx="0" cy="209550"/>
          </a:xfrm>
          <a:prstGeom prst="line">
            <a:avLst/>
          </a:prstGeom>
          <a:noFill/>
          <a:ln w="9525">
            <a:solidFill>
              <a:schemeClr val="tx1"/>
            </a:solidFill>
            <a:round/>
            <a:headEnd/>
            <a:tailEnd/>
          </a:ln>
          <a:effectLst/>
        </p:spPr>
        <p:txBody>
          <a:bodyPr/>
          <a:lstStyle/>
          <a:p>
            <a:pPr>
              <a:defRPr/>
            </a:pPr>
            <a:endParaRPr lang="zh-CN" altLang="en-US"/>
          </a:p>
        </p:txBody>
      </p:sp>
      <p:sp>
        <p:nvSpPr>
          <p:cNvPr id="1183" name="Line 159"/>
          <p:cNvSpPr>
            <a:spLocks noChangeShapeType="1"/>
          </p:cNvSpPr>
          <p:nvPr/>
        </p:nvSpPr>
        <p:spPr bwMode="auto">
          <a:xfrm>
            <a:off x="8763000" y="6019800"/>
            <a:ext cx="381000" cy="0"/>
          </a:xfrm>
          <a:prstGeom prst="line">
            <a:avLst/>
          </a:prstGeom>
          <a:noFill/>
          <a:ln w="9525">
            <a:solidFill>
              <a:schemeClr val="tx1"/>
            </a:solidFill>
            <a:round/>
            <a:headEnd/>
            <a:tailEnd/>
          </a:ln>
          <a:effectLst/>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 id="2147483740" r:id="rId14"/>
  </p:sldLayoutIdLst>
  <p:hf hdr="0" ftr="0" dt="0"/>
  <p:txStyles>
    <p:titleStyle>
      <a:lvl1pPr algn="l" rtl="0" eaLnBrk="0" fontAlgn="base" hangingPunct="0">
        <a:spcBef>
          <a:spcPct val="0"/>
        </a:spcBef>
        <a:spcAft>
          <a:spcPct val="0"/>
        </a:spcAft>
        <a:defRPr sz="2800" b="1" i="1">
          <a:solidFill>
            <a:schemeClr val="tx1"/>
          </a:solidFill>
          <a:latin typeface="+mj-lt"/>
          <a:ea typeface="+mj-ea"/>
          <a:cs typeface="+mj-cs"/>
        </a:defRPr>
      </a:lvl1pPr>
      <a:lvl2pPr algn="l" rtl="0" eaLnBrk="0" fontAlgn="base" hangingPunct="0">
        <a:spcBef>
          <a:spcPct val="0"/>
        </a:spcBef>
        <a:spcAft>
          <a:spcPct val="0"/>
        </a:spcAft>
        <a:defRPr sz="2800" b="1" i="1">
          <a:solidFill>
            <a:schemeClr val="tx1"/>
          </a:solidFill>
          <a:latin typeface="Verdana" pitchFamily="34" charset="0"/>
        </a:defRPr>
      </a:lvl2pPr>
      <a:lvl3pPr algn="l" rtl="0" eaLnBrk="0" fontAlgn="base" hangingPunct="0">
        <a:spcBef>
          <a:spcPct val="0"/>
        </a:spcBef>
        <a:spcAft>
          <a:spcPct val="0"/>
        </a:spcAft>
        <a:defRPr sz="2800" b="1" i="1">
          <a:solidFill>
            <a:schemeClr val="tx1"/>
          </a:solidFill>
          <a:latin typeface="Verdana" pitchFamily="34" charset="0"/>
        </a:defRPr>
      </a:lvl3pPr>
      <a:lvl4pPr algn="l" rtl="0" eaLnBrk="0" fontAlgn="base" hangingPunct="0">
        <a:spcBef>
          <a:spcPct val="0"/>
        </a:spcBef>
        <a:spcAft>
          <a:spcPct val="0"/>
        </a:spcAft>
        <a:defRPr sz="2800" b="1" i="1">
          <a:solidFill>
            <a:schemeClr val="tx1"/>
          </a:solidFill>
          <a:latin typeface="Verdana" pitchFamily="34" charset="0"/>
        </a:defRPr>
      </a:lvl4pPr>
      <a:lvl5pPr algn="l" rtl="0" eaLnBrk="0" fontAlgn="base" hangingPunct="0">
        <a:spcBef>
          <a:spcPct val="0"/>
        </a:spcBef>
        <a:spcAft>
          <a:spcPct val="0"/>
        </a:spcAft>
        <a:defRPr sz="2800" b="1" i="1">
          <a:solidFill>
            <a:schemeClr val="tx1"/>
          </a:solidFill>
          <a:latin typeface="Verdana" pitchFamily="34" charset="0"/>
        </a:defRPr>
      </a:lvl5pPr>
      <a:lvl6pPr marL="457200" algn="l" rtl="0" fontAlgn="base">
        <a:spcBef>
          <a:spcPct val="0"/>
        </a:spcBef>
        <a:spcAft>
          <a:spcPct val="0"/>
        </a:spcAft>
        <a:defRPr sz="2800" b="1" i="1">
          <a:solidFill>
            <a:schemeClr val="tx1"/>
          </a:solidFill>
          <a:latin typeface="Verdana" pitchFamily="34" charset="0"/>
        </a:defRPr>
      </a:lvl6pPr>
      <a:lvl7pPr marL="914400" algn="l" rtl="0" fontAlgn="base">
        <a:spcBef>
          <a:spcPct val="0"/>
        </a:spcBef>
        <a:spcAft>
          <a:spcPct val="0"/>
        </a:spcAft>
        <a:defRPr sz="2800" b="1" i="1">
          <a:solidFill>
            <a:schemeClr val="tx1"/>
          </a:solidFill>
          <a:latin typeface="Verdana" pitchFamily="34" charset="0"/>
        </a:defRPr>
      </a:lvl7pPr>
      <a:lvl8pPr marL="1371600" algn="l" rtl="0" fontAlgn="base">
        <a:spcBef>
          <a:spcPct val="0"/>
        </a:spcBef>
        <a:spcAft>
          <a:spcPct val="0"/>
        </a:spcAft>
        <a:defRPr sz="2800" b="1" i="1">
          <a:solidFill>
            <a:schemeClr val="tx1"/>
          </a:solidFill>
          <a:latin typeface="Verdana" pitchFamily="34" charset="0"/>
        </a:defRPr>
      </a:lvl8pPr>
      <a:lvl9pPr marL="1828800" algn="l" rtl="0" fontAlgn="base">
        <a:spcBef>
          <a:spcPct val="0"/>
        </a:spcBef>
        <a:spcAft>
          <a:spcPct val="0"/>
        </a:spcAft>
        <a:defRPr sz="2800" b="1" i="1">
          <a:solidFill>
            <a:schemeClr val="tx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2.bin"/><Relationship Id="rId4" Type="http://schemas.openxmlformats.org/officeDocument/2006/relationships/image" Target="../media/image24.wmf"/></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0.emf"/><Relationship Id="rId5" Type="http://schemas.openxmlformats.org/officeDocument/2006/relationships/oleObject" Target="../embeddings/oleObject4.bin"/><Relationship Id="rId4" Type="http://schemas.openxmlformats.org/officeDocument/2006/relationships/image" Target="../media/image29.wmf"/></Relationships>
</file>

<file path=ppt/slides/_rels/slide33.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3.emf"/><Relationship Id="rId5" Type="http://schemas.openxmlformats.org/officeDocument/2006/relationships/oleObject" Target="../embeddings/oleObject7.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7.emf"/><Relationship Id="rId5" Type="http://schemas.openxmlformats.org/officeDocument/2006/relationships/oleObject" Target="../embeddings/oleObject11.bin"/><Relationship Id="rId4" Type="http://schemas.openxmlformats.org/officeDocument/2006/relationships/image" Target="../media/image36.wmf"/></Relationships>
</file>

<file path=ppt/slides/_rels/slide35.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9.wmf"/><Relationship Id="rId5" Type="http://schemas.openxmlformats.org/officeDocument/2006/relationships/oleObject" Target="../embeddings/oleObject14.bin"/><Relationship Id="rId10" Type="http://schemas.openxmlformats.org/officeDocument/2006/relationships/image" Target="../media/image41.wmf"/><Relationship Id="rId4" Type="http://schemas.openxmlformats.org/officeDocument/2006/relationships/image" Target="../media/image37.emf"/><Relationship Id="rId9" Type="http://schemas.openxmlformats.org/officeDocument/2006/relationships/oleObject" Target="../embeddings/oleObject16.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9.xml"/><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8.bin"/><Relationship Id="rId11" Type="http://schemas.openxmlformats.org/officeDocument/2006/relationships/oleObject" Target="../embeddings/oleObject21.bin"/><Relationship Id="rId5" Type="http://schemas.openxmlformats.org/officeDocument/2006/relationships/image" Target="../media/image37.e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43.wmf"/></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71.wmf"/><Relationship Id="rId4" Type="http://schemas.openxmlformats.org/officeDocument/2006/relationships/oleObject" Target="../embeddings/oleObject22.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86200" y="5791200"/>
            <a:ext cx="16002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3075" name="Rectangle 2"/>
          <p:cNvSpPr>
            <a:spLocks noGrp="1" noChangeArrowheads="1"/>
          </p:cNvSpPr>
          <p:nvPr>
            <p:ph type="ctrTitle"/>
          </p:nvPr>
        </p:nvSpPr>
        <p:spPr>
          <a:xfrm>
            <a:off x="1295400" y="2286000"/>
            <a:ext cx="6553200" cy="2133600"/>
          </a:xfrm>
        </p:spPr>
        <p:txBody>
          <a:bodyPr/>
          <a:lstStyle/>
          <a:p>
            <a:pPr eaLnBrk="1" hangingPunct="1"/>
            <a:r>
              <a:rPr lang="en-US" altLang="zh-CN" sz="4000" i="0" smtClean="0">
                <a:ea typeface="宋体" pitchFamily="2" charset="-122"/>
                <a:cs typeface="Times New Roman" pitchFamily="18" charset="0"/>
              </a:rPr>
              <a:t>Neural </a:t>
            </a:r>
            <a:r>
              <a:rPr lang="en-US" altLang="zh-CN" sz="4000" i="0" smtClean="0">
                <a:ea typeface="宋体" pitchFamily="2" charset="-122"/>
                <a:cs typeface="Times New Roman" pitchFamily="18" charset="0"/>
              </a:rPr>
              <a:t>Networks </a:t>
            </a:r>
            <a:endParaRPr lang="en-US" altLang="zh-CN" sz="4000" i="0" dirty="0" smtClean="0">
              <a:ea typeface="宋体"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ChangeArrowheads="1"/>
          </p:cNvSpPr>
          <p:nvPr/>
        </p:nvSpPr>
        <p:spPr bwMode="auto">
          <a:xfrm>
            <a:off x="838200" y="1219200"/>
            <a:ext cx="7467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itchFamily="34" charset="0"/>
                <a:ea typeface="华文新魏" pitchFamily="2" charset="-122"/>
              </a:defRPr>
            </a:lvl1pPr>
            <a:lvl2pPr marL="742950" indent="-285750" eaLnBrk="0" hangingPunct="0">
              <a:defRPr>
                <a:solidFill>
                  <a:schemeClr val="tx1"/>
                </a:solidFill>
                <a:latin typeface="Tahoma" pitchFamily="34" charset="0"/>
                <a:ea typeface="华文新魏" pitchFamily="2" charset="-122"/>
              </a:defRPr>
            </a:lvl2pPr>
            <a:lvl3pPr marL="1143000" indent="-228600" eaLnBrk="0" hangingPunct="0">
              <a:defRPr>
                <a:solidFill>
                  <a:schemeClr val="tx1"/>
                </a:solidFill>
                <a:latin typeface="Tahoma" pitchFamily="34" charset="0"/>
                <a:ea typeface="华文新魏" pitchFamily="2" charset="-122"/>
              </a:defRPr>
            </a:lvl3pPr>
            <a:lvl4pPr marL="1600200" indent="-228600" eaLnBrk="0" hangingPunct="0">
              <a:defRPr>
                <a:solidFill>
                  <a:schemeClr val="tx1"/>
                </a:solidFill>
                <a:latin typeface="Tahoma" pitchFamily="34" charset="0"/>
                <a:ea typeface="华文新魏" pitchFamily="2" charset="-122"/>
              </a:defRPr>
            </a:lvl4pPr>
            <a:lvl5pPr marL="2057400" indent="-228600" eaLnBrk="0" hangingPunct="0">
              <a:defRPr>
                <a:solidFill>
                  <a:schemeClr val="tx1"/>
                </a:solidFill>
                <a:latin typeface="Tahoma" pitchFamily="34" charset="0"/>
                <a:ea typeface="华文新魏" pitchFamily="2" charset="-122"/>
              </a:defRPr>
            </a:lvl5pPr>
            <a:lvl6pPr marL="2514600" indent="-228600" eaLnBrk="0" fontAlgn="base" hangingPunct="0">
              <a:spcBef>
                <a:spcPct val="0"/>
              </a:spcBef>
              <a:spcAft>
                <a:spcPct val="0"/>
              </a:spcAft>
              <a:defRPr>
                <a:solidFill>
                  <a:schemeClr val="tx1"/>
                </a:solidFill>
                <a:latin typeface="Tahoma" pitchFamily="34" charset="0"/>
                <a:ea typeface="华文新魏" pitchFamily="2" charset="-122"/>
              </a:defRPr>
            </a:lvl6pPr>
            <a:lvl7pPr marL="2971800" indent="-228600" eaLnBrk="0" fontAlgn="base" hangingPunct="0">
              <a:spcBef>
                <a:spcPct val="0"/>
              </a:spcBef>
              <a:spcAft>
                <a:spcPct val="0"/>
              </a:spcAft>
              <a:defRPr>
                <a:solidFill>
                  <a:schemeClr val="tx1"/>
                </a:solidFill>
                <a:latin typeface="Tahoma" pitchFamily="34" charset="0"/>
                <a:ea typeface="华文新魏" pitchFamily="2" charset="-122"/>
              </a:defRPr>
            </a:lvl7pPr>
            <a:lvl8pPr marL="3429000" indent="-228600" eaLnBrk="0" fontAlgn="base" hangingPunct="0">
              <a:spcBef>
                <a:spcPct val="0"/>
              </a:spcBef>
              <a:spcAft>
                <a:spcPct val="0"/>
              </a:spcAft>
              <a:defRPr>
                <a:solidFill>
                  <a:schemeClr val="tx1"/>
                </a:solidFill>
                <a:latin typeface="Tahoma" pitchFamily="34" charset="0"/>
                <a:ea typeface="华文新魏" pitchFamily="2" charset="-122"/>
              </a:defRPr>
            </a:lvl8pPr>
            <a:lvl9pPr marL="3886200" indent="-228600" eaLnBrk="0" fontAlgn="base" hangingPunct="0">
              <a:spcBef>
                <a:spcPct val="0"/>
              </a:spcBef>
              <a:spcAft>
                <a:spcPct val="0"/>
              </a:spcAft>
              <a:defRPr>
                <a:solidFill>
                  <a:schemeClr val="tx1"/>
                </a:solidFill>
                <a:latin typeface="Tahoma" pitchFamily="34" charset="0"/>
                <a:ea typeface="华文新魏" pitchFamily="2" charset="-122"/>
              </a:defRPr>
            </a:lvl9pPr>
          </a:lstStyle>
          <a:p>
            <a:pPr eaLnBrk="1" hangingPunct="1">
              <a:spcBef>
                <a:spcPct val="20000"/>
              </a:spcBef>
              <a:buClr>
                <a:srgbClr val="CC3300"/>
              </a:buClr>
              <a:buFont typeface="Wingdings" pitchFamily="2" charset="2"/>
              <a:buChar char="q"/>
            </a:pPr>
            <a:r>
              <a:rPr kumimoji="1" lang="en-US" altLang="zh-CN" sz="2800" b="1" dirty="0">
                <a:solidFill>
                  <a:srgbClr val="CC3300"/>
                </a:solidFill>
                <a:latin typeface="微软雅黑" panose="020B0503020204020204" pitchFamily="34" charset="-122"/>
                <a:ea typeface="微软雅黑" panose="020B0503020204020204" pitchFamily="34" charset="-122"/>
              </a:rPr>
              <a:t> </a:t>
            </a:r>
            <a:r>
              <a:rPr kumimoji="1" lang="zh-CN" altLang="en-US" sz="3200" b="1" dirty="0">
                <a:solidFill>
                  <a:srgbClr val="CC3300"/>
                </a:solidFill>
                <a:latin typeface="微软雅黑" panose="020B0503020204020204" pitchFamily="34" charset="-122"/>
                <a:ea typeface="微软雅黑" panose="020B0503020204020204" pitchFamily="34" charset="-122"/>
              </a:rPr>
              <a:t>人工神经网络</a:t>
            </a:r>
            <a:r>
              <a:rPr kumimoji="1" lang="zh-CN" altLang="en-US" sz="3200" b="1" dirty="0">
                <a:latin typeface="微软雅黑" panose="020B0503020204020204" pitchFamily="34" charset="-122"/>
                <a:ea typeface="微软雅黑" panose="020B0503020204020204" pitchFamily="34" charset="-122"/>
              </a:rPr>
              <a:t>或称</a:t>
            </a:r>
            <a:r>
              <a:rPr kumimoji="1" lang="zh-CN" altLang="en-US" sz="3200" b="1" dirty="0">
                <a:solidFill>
                  <a:srgbClr val="CC3300"/>
                </a:solidFill>
                <a:latin typeface="微软雅黑" panose="020B0503020204020204" pitchFamily="34" charset="-122"/>
                <a:ea typeface="微软雅黑" panose="020B0503020204020204" pitchFamily="34" charset="-122"/>
              </a:rPr>
              <a:t>连接机制</a:t>
            </a:r>
            <a:endParaRPr kumimoji="1" lang="zh-CN" altLang="en-US" sz="3200" dirty="0">
              <a:latin typeface="微软雅黑" panose="020B0503020204020204" pitchFamily="34" charset="-122"/>
              <a:ea typeface="微软雅黑" panose="020B0503020204020204" pitchFamily="34" charset="-122"/>
            </a:endParaRPr>
          </a:p>
          <a:p>
            <a:pPr eaLnBrk="1" hangingPunct="1">
              <a:spcBef>
                <a:spcPts val="1200"/>
              </a:spcBef>
              <a:buFont typeface="Arial" panose="020B0604020202020204" pitchFamily="34" charset="0"/>
              <a:buChar char="•"/>
            </a:pPr>
            <a:r>
              <a:rPr kumimoji="1" lang="zh-CN" altLang="en-US" sz="2400" dirty="0" smtClean="0">
                <a:latin typeface="微软雅黑" panose="020B0503020204020204" pitchFamily="34" charset="-122"/>
                <a:ea typeface="微软雅黑" panose="020B0503020204020204" pitchFamily="34" charset="-122"/>
              </a:rPr>
              <a:t>从</a:t>
            </a:r>
            <a:r>
              <a:rPr kumimoji="1" lang="zh-CN" altLang="en-US" sz="2400" dirty="0">
                <a:latin typeface="微软雅黑" panose="020B0503020204020204" pitchFamily="34" charset="-122"/>
                <a:ea typeface="微软雅黑" panose="020B0503020204020204" pitchFamily="34" charset="-122"/>
              </a:rPr>
              <a:t>微观结构与功能上对人脑神经系统的模拟而建立起来的一类</a:t>
            </a:r>
            <a:r>
              <a:rPr kumimoji="1" lang="zh-CN" altLang="en-US" sz="2400" dirty="0" smtClean="0">
                <a:latin typeface="微软雅黑" panose="020B0503020204020204" pitchFamily="34" charset="-122"/>
                <a:ea typeface="微软雅黑" panose="020B0503020204020204" pitchFamily="34" charset="-122"/>
              </a:rPr>
              <a:t>模型</a:t>
            </a:r>
            <a:endParaRPr kumimoji="1" lang="zh-CN" altLang="en-US" sz="2400" dirty="0">
              <a:latin typeface="微软雅黑" panose="020B0503020204020204" pitchFamily="34" charset="-122"/>
              <a:ea typeface="微软雅黑" panose="020B0503020204020204" pitchFamily="34" charset="-122"/>
            </a:endParaRPr>
          </a:p>
          <a:p>
            <a:pPr eaLnBrk="1" hangingPunct="1">
              <a:spcBef>
                <a:spcPts val="1200"/>
              </a:spcBef>
              <a:buFont typeface="Arial" panose="020B0604020202020204" pitchFamily="34" charset="0"/>
              <a:buChar char="•"/>
            </a:pPr>
            <a:r>
              <a:rPr kumimoji="1" lang="zh-CN" altLang="en-US" sz="2400" dirty="0" smtClean="0">
                <a:latin typeface="微软雅黑" panose="020B0503020204020204" pitchFamily="34" charset="-122"/>
                <a:ea typeface="微软雅黑" panose="020B0503020204020204" pitchFamily="34" charset="-122"/>
              </a:rPr>
              <a:t>具有</a:t>
            </a:r>
            <a:r>
              <a:rPr kumimoji="1" lang="zh-CN" altLang="en-US" sz="2400" dirty="0">
                <a:latin typeface="微软雅黑" panose="020B0503020204020204" pitchFamily="34" charset="-122"/>
                <a:ea typeface="微软雅黑" panose="020B0503020204020204" pitchFamily="34" charset="-122"/>
              </a:rPr>
              <a:t>模拟人的部分形象思维的能力，主要是</a:t>
            </a:r>
            <a:r>
              <a:rPr kumimoji="1" lang="zh-CN" altLang="en-US" sz="2400" dirty="0">
                <a:solidFill>
                  <a:srgbClr val="CC3300"/>
                </a:solidFill>
                <a:latin typeface="微软雅黑" panose="020B0503020204020204" pitchFamily="34" charset="-122"/>
                <a:ea typeface="微软雅黑" panose="020B0503020204020204" pitchFamily="34" charset="-122"/>
              </a:rPr>
              <a:t>非线性特性</a:t>
            </a:r>
            <a:r>
              <a:rPr kumimoji="1" lang="zh-CN" altLang="en-US" sz="2400" dirty="0">
                <a:latin typeface="微软雅黑" panose="020B0503020204020204" pitchFamily="34" charset="-122"/>
                <a:ea typeface="微软雅黑" panose="020B0503020204020204" pitchFamily="34" charset="-122"/>
              </a:rPr>
              <a:t>、</a:t>
            </a:r>
            <a:r>
              <a:rPr kumimoji="1" lang="zh-CN" altLang="en-US" sz="2400" dirty="0">
                <a:solidFill>
                  <a:srgbClr val="CC3300"/>
                </a:solidFill>
                <a:latin typeface="微软雅黑" panose="020B0503020204020204" pitchFamily="34" charset="-122"/>
                <a:ea typeface="微软雅黑" panose="020B0503020204020204" pitchFamily="34" charset="-122"/>
              </a:rPr>
              <a:t>学习能力</a:t>
            </a:r>
            <a:r>
              <a:rPr kumimoji="1" lang="zh-CN" altLang="en-US" sz="2400" dirty="0">
                <a:latin typeface="微软雅黑" panose="020B0503020204020204" pitchFamily="34" charset="-122"/>
                <a:ea typeface="微软雅黑" panose="020B0503020204020204" pitchFamily="34" charset="-122"/>
              </a:rPr>
              <a:t>和</a:t>
            </a:r>
            <a:r>
              <a:rPr kumimoji="1" lang="zh-CN" altLang="en-US" sz="2400" dirty="0">
                <a:solidFill>
                  <a:srgbClr val="CC3300"/>
                </a:solidFill>
                <a:latin typeface="微软雅黑" panose="020B0503020204020204" pitchFamily="34" charset="-122"/>
                <a:ea typeface="微软雅黑" panose="020B0503020204020204" pitchFamily="34" charset="-122"/>
              </a:rPr>
              <a:t>自适应性</a:t>
            </a:r>
            <a:r>
              <a:rPr kumimoji="1" lang="zh-CN" altLang="en-US" sz="2400" dirty="0">
                <a:latin typeface="微软雅黑" panose="020B0503020204020204" pitchFamily="34" charset="-122"/>
                <a:ea typeface="微软雅黑" panose="020B0503020204020204" pitchFamily="34" charset="-122"/>
              </a:rPr>
              <a:t>，是模拟人的智能的一条</a:t>
            </a:r>
            <a:r>
              <a:rPr kumimoji="1" lang="zh-CN" altLang="en-US" sz="2400" dirty="0" smtClean="0">
                <a:latin typeface="微软雅黑" panose="020B0503020204020204" pitchFamily="34" charset="-122"/>
                <a:ea typeface="微软雅黑" panose="020B0503020204020204" pitchFamily="34" charset="-122"/>
              </a:rPr>
              <a:t>途径</a:t>
            </a:r>
            <a:endParaRPr kumimoji="1" lang="zh-CN" altLang="en-US" sz="2400" dirty="0">
              <a:latin typeface="微软雅黑" panose="020B0503020204020204" pitchFamily="34" charset="-122"/>
              <a:ea typeface="微软雅黑" panose="020B0503020204020204" pitchFamily="34" charset="-122"/>
            </a:endParaRPr>
          </a:p>
          <a:p>
            <a:pPr eaLnBrk="1" hangingPunct="1">
              <a:spcBef>
                <a:spcPts val="1200"/>
              </a:spcBef>
              <a:buFont typeface="Arial" panose="020B0604020202020204" pitchFamily="34" charset="0"/>
              <a:buChar char="•"/>
            </a:pPr>
            <a:r>
              <a:rPr kumimoji="1" lang="zh-CN" altLang="en-US" sz="2400" dirty="0" smtClean="0">
                <a:latin typeface="微软雅黑" panose="020B0503020204020204" pitchFamily="34" charset="-122"/>
                <a:ea typeface="微软雅黑" panose="020B0503020204020204" pitchFamily="34" charset="-122"/>
              </a:rPr>
              <a:t>由</a:t>
            </a:r>
            <a:r>
              <a:rPr kumimoji="1" lang="zh-CN" altLang="en-US" sz="2400" dirty="0">
                <a:latin typeface="微软雅黑" panose="020B0503020204020204" pitchFamily="34" charset="-122"/>
                <a:ea typeface="微软雅黑" panose="020B0503020204020204" pitchFamily="34" charset="-122"/>
              </a:rPr>
              <a:t>简单信息处理单元（</a:t>
            </a:r>
            <a:r>
              <a:rPr kumimoji="1" lang="zh-CN" altLang="en-US" sz="2400" dirty="0">
                <a:solidFill>
                  <a:srgbClr val="CC3300"/>
                </a:solidFill>
                <a:latin typeface="微软雅黑" panose="020B0503020204020204" pitchFamily="34" charset="-122"/>
                <a:ea typeface="微软雅黑" panose="020B0503020204020204" pitchFamily="34" charset="-122"/>
              </a:rPr>
              <a:t>神经元</a:t>
            </a:r>
            <a:r>
              <a:rPr kumimoji="1" lang="zh-CN" altLang="en-US" sz="2400" dirty="0">
                <a:latin typeface="微软雅黑" panose="020B0503020204020204" pitchFamily="34" charset="-122"/>
                <a:ea typeface="微软雅黑" panose="020B0503020204020204" pitchFamily="34" charset="-122"/>
              </a:rPr>
              <a:t>）互连组成的网络；</a:t>
            </a:r>
          </a:p>
          <a:p>
            <a:pPr eaLnBrk="1" hangingPunct="1">
              <a:spcBef>
                <a:spcPts val="1200"/>
              </a:spcBef>
              <a:buFont typeface="Arial" panose="020B0604020202020204" pitchFamily="34" charset="0"/>
              <a:buChar char="•"/>
            </a:pPr>
            <a:r>
              <a:rPr kumimoji="1" lang="zh-CN" altLang="en-US" sz="2400" dirty="0" smtClean="0">
                <a:latin typeface="微软雅黑" panose="020B0503020204020204" pitchFamily="34" charset="-122"/>
                <a:ea typeface="微软雅黑" panose="020B0503020204020204" pitchFamily="34" charset="-122"/>
              </a:rPr>
              <a:t>能</a:t>
            </a:r>
            <a:r>
              <a:rPr kumimoji="1" lang="zh-CN" altLang="en-US" sz="2400" dirty="0">
                <a:latin typeface="微软雅黑" panose="020B0503020204020204" pitchFamily="34" charset="-122"/>
                <a:ea typeface="微软雅黑" panose="020B0503020204020204" pitchFamily="34" charset="-122"/>
              </a:rPr>
              <a:t>接受、处理信息，信息处理由神经元间的相互作用来实现，通过把问题表达成神经元间的连接权来</a:t>
            </a:r>
            <a:r>
              <a:rPr kumimoji="1" lang="zh-CN" altLang="en-US" sz="2400" dirty="0" smtClean="0">
                <a:latin typeface="微软雅黑" panose="020B0503020204020204" pitchFamily="34" charset="-122"/>
                <a:ea typeface="微软雅黑" panose="020B0503020204020204" pitchFamily="34" charset="-122"/>
              </a:rPr>
              <a:t>处理</a:t>
            </a:r>
            <a:endParaRPr kumimoji="1" lang="zh-CN" altLang="en-US" sz="2400" dirty="0">
              <a:latin typeface="微软雅黑" panose="020B0503020204020204" pitchFamily="34" charset="-122"/>
              <a:ea typeface="微软雅黑" panose="020B0503020204020204" pitchFamily="34" charset="-122"/>
            </a:endParaRPr>
          </a:p>
          <a:p>
            <a:pPr eaLnBrk="1" hangingPunct="1">
              <a:spcBef>
                <a:spcPct val="20000"/>
              </a:spcBef>
              <a:buFontTx/>
              <a:buChar char="•"/>
            </a:pPr>
            <a:endParaRPr kumimoji="1" lang="en-US" altLang="zh-CN" sz="2800" dirty="0">
              <a:latin typeface="微软雅黑" panose="020B0503020204020204" pitchFamily="34" charset="-122"/>
              <a:ea typeface="微软雅黑" panose="020B0503020204020204" pitchFamily="34" charset="-122"/>
            </a:endParaRPr>
          </a:p>
        </p:txBody>
      </p:sp>
      <p:sp>
        <p:nvSpPr>
          <p:cNvPr id="91142" name="Rectangle 3"/>
          <p:cNvSpPr>
            <a:spLocks noChangeArrowheads="1"/>
          </p:cNvSpPr>
          <p:nvPr/>
        </p:nvSpPr>
        <p:spPr bwMode="auto">
          <a:xfrm>
            <a:off x="838200" y="58674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华文新魏" pitchFamily="2" charset="-122"/>
              </a:defRPr>
            </a:lvl1pPr>
            <a:lvl2pPr marL="742950" indent="-285750" eaLnBrk="0" hangingPunct="0">
              <a:defRPr>
                <a:solidFill>
                  <a:schemeClr val="tx1"/>
                </a:solidFill>
                <a:latin typeface="Tahoma" pitchFamily="34" charset="0"/>
                <a:ea typeface="华文新魏" pitchFamily="2" charset="-122"/>
              </a:defRPr>
            </a:lvl2pPr>
            <a:lvl3pPr marL="1143000" indent="-228600" eaLnBrk="0" hangingPunct="0">
              <a:defRPr>
                <a:solidFill>
                  <a:schemeClr val="tx1"/>
                </a:solidFill>
                <a:latin typeface="Tahoma" pitchFamily="34" charset="0"/>
                <a:ea typeface="华文新魏" pitchFamily="2" charset="-122"/>
              </a:defRPr>
            </a:lvl3pPr>
            <a:lvl4pPr marL="1600200" indent="-228600" eaLnBrk="0" hangingPunct="0">
              <a:defRPr>
                <a:solidFill>
                  <a:schemeClr val="tx1"/>
                </a:solidFill>
                <a:latin typeface="Tahoma" pitchFamily="34" charset="0"/>
                <a:ea typeface="华文新魏" pitchFamily="2" charset="-122"/>
              </a:defRPr>
            </a:lvl4pPr>
            <a:lvl5pPr marL="2057400" indent="-228600" eaLnBrk="0" hangingPunct="0">
              <a:defRPr>
                <a:solidFill>
                  <a:schemeClr val="tx1"/>
                </a:solidFill>
                <a:latin typeface="Tahoma" pitchFamily="34" charset="0"/>
                <a:ea typeface="华文新魏" pitchFamily="2" charset="-122"/>
              </a:defRPr>
            </a:lvl5pPr>
            <a:lvl6pPr marL="2514600" indent="-228600" eaLnBrk="0" fontAlgn="base" hangingPunct="0">
              <a:spcBef>
                <a:spcPct val="0"/>
              </a:spcBef>
              <a:spcAft>
                <a:spcPct val="0"/>
              </a:spcAft>
              <a:defRPr>
                <a:solidFill>
                  <a:schemeClr val="tx1"/>
                </a:solidFill>
                <a:latin typeface="Tahoma" pitchFamily="34" charset="0"/>
                <a:ea typeface="华文新魏" pitchFamily="2" charset="-122"/>
              </a:defRPr>
            </a:lvl6pPr>
            <a:lvl7pPr marL="2971800" indent="-228600" eaLnBrk="0" fontAlgn="base" hangingPunct="0">
              <a:spcBef>
                <a:spcPct val="0"/>
              </a:spcBef>
              <a:spcAft>
                <a:spcPct val="0"/>
              </a:spcAft>
              <a:defRPr>
                <a:solidFill>
                  <a:schemeClr val="tx1"/>
                </a:solidFill>
                <a:latin typeface="Tahoma" pitchFamily="34" charset="0"/>
                <a:ea typeface="华文新魏" pitchFamily="2" charset="-122"/>
              </a:defRPr>
            </a:lvl7pPr>
            <a:lvl8pPr marL="3429000" indent="-228600" eaLnBrk="0" fontAlgn="base" hangingPunct="0">
              <a:spcBef>
                <a:spcPct val="0"/>
              </a:spcBef>
              <a:spcAft>
                <a:spcPct val="0"/>
              </a:spcAft>
              <a:defRPr>
                <a:solidFill>
                  <a:schemeClr val="tx1"/>
                </a:solidFill>
                <a:latin typeface="Tahoma" pitchFamily="34" charset="0"/>
                <a:ea typeface="华文新魏" pitchFamily="2" charset="-122"/>
              </a:defRPr>
            </a:lvl8pPr>
            <a:lvl9pPr marL="3886200" indent="-228600" eaLnBrk="0" fontAlgn="base" hangingPunct="0">
              <a:spcBef>
                <a:spcPct val="0"/>
              </a:spcBef>
              <a:spcAft>
                <a:spcPct val="0"/>
              </a:spcAft>
              <a:defRPr>
                <a:solidFill>
                  <a:schemeClr val="tx1"/>
                </a:solidFill>
                <a:latin typeface="Tahoma" pitchFamily="34" charset="0"/>
                <a:ea typeface="华文新魏" pitchFamily="2" charset="-122"/>
              </a:defRPr>
            </a:lvl9pPr>
          </a:lstStyle>
          <a:p>
            <a:pPr eaLnBrk="1" hangingPunct="1">
              <a:spcBef>
                <a:spcPct val="50000"/>
              </a:spcBef>
              <a:buFont typeface="Wingdings" pitchFamily="2" charset="2"/>
              <a:buChar char="v"/>
            </a:pPr>
            <a:r>
              <a:rPr kumimoji="1" lang="zh-CN" altLang="en-US" sz="2400" dirty="0">
                <a:solidFill>
                  <a:srgbClr val="0000FF"/>
                </a:solidFill>
                <a:latin typeface="微软雅黑" panose="020B0503020204020204" pitchFamily="34" charset="-122"/>
                <a:ea typeface="微软雅黑" panose="020B0503020204020204" pitchFamily="34" charset="-122"/>
              </a:rPr>
              <a:t>　人工神经网络</a:t>
            </a:r>
            <a:r>
              <a:rPr kumimoji="1" lang="zh-CN" altLang="en-US" sz="2400" dirty="0">
                <a:latin typeface="微软雅黑" panose="020B0503020204020204" pitchFamily="34" charset="-122"/>
                <a:ea typeface="微软雅黑" panose="020B0503020204020204" pitchFamily="34" charset="-122"/>
              </a:rPr>
              <a:t>是对</a:t>
            </a:r>
            <a:r>
              <a:rPr kumimoji="1" lang="zh-CN" altLang="en-US" sz="2400" b="1" dirty="0">
                <a:solidFill>
                  <a:srgbClr val="CC3300"/>
                </a:solidFill>
                <a:latin typeface="微软雅黑" panose="020B0503020204020204" pitchFamily="34" charset="-122"/>
                <a:ea typeface="微软雅黑" panose="020B0503020204020204" pitchFamily="34" charset="-122"/>
              </a:rPr>
              <a:t>人脑的模拟</a:t>
            </a:r>
          </a:p>
        </p:txBody>
      </p:sp>
      <p:sp>
        <p:nvSpPr>
          <p:cNvPr id="7" name="Rectangle 2"/>
          <p:cNvSpPr>
            <a:spLocks noGrp="1" noChangeArrowheads="1"/>
          </p:cNvSpPr>
          <p:nvPr>
            <p:ph type="title"/>
          </p:nvPr>
        </p:nvSpPr>
        <p:spPr>
          <a:xfrm>
            <a:off x="609600" y="38100"/>
            <a:ext cx="7772400" cy="762000"/>
          </a:xfrm>
        </p:spPr>
        <p:txBody>
          <a:bodyPr/>
          <a:lstStyle/>
          <a:p>
            <a:pPr eaLnBrk="1" hangingPunct="1"/>
            <a:r>
              <a:rPr lang="zh-CN" altLang="en-US" sz="3200" dirty="0">
                <a:latin typeface="微软雅黑" panose="020B0503020204020204" pitchFamily="34" charset="-122"/>
                <a:ea typeface="微软雅黑" panose="020B0503020204020204" pitchFamily="34" charset="-122"/>
              </a:rPr>
              <a:t>神经网络</a:t>
            </a:r>
          </a:p>
        </p:txBody>
      </p:sp>
      <p:sp>
        <p:nvSpPr>
          <p:cNvPr id="8"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10</a:t>
            </a:fld>
            <a:endParaRPr lang="en-US" altLang="zh-CN" dirty="0"/>
          </a:p>
        </p:txBody>
      </p:sp>
    </p:spTree>
    <p:extLst>
      <p:ext uri="{BB962C8B-B14F-4D97-AF65-F5344CB8AC3E}">
        <p14:creationId xmlns:p14="http://schemas.microsoft.com/office/powerpoint/2010/main" val="6852605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xfrm>
            <a:off x="457200" y="1371600"/>
            <a:ext cx="8001000" cy="4648200"/>
          </a:xfrm>
        </p:spPr>
        <p:txBody>
          <a:bodyPr/>
          <a:lstStyle/>
          <a:p>
            <a:pPr eaLnBrk="1" hangingPunct="1">
              <a:spcBef>
                <a:spcPts val="1200"/>
              </a:spcBef>
              <a:buClr>
                <a:schemeClr val="tx1"/>
              </a:buClr>
              <a:buFont typeface="Wingdings" pitchFamily="2" charset="2"/>
              <a:buNone/>
            </a:pPr>
            <a:r>
              <a:rPr lang="zh-CN" altLang="en-US" sz="2400" dirty="0" smtClean="0">
                <a:solidFill>
                  <a:srgbClr val="CC3300"/>
                </a:solidFill>
                <a:latin typeface="微软雅黑" panose="020B0503020204020204" pitchFamily="34" charset="-122"/>
                <a:ea typeface="微软雅黑" panose="020B0503020204020204" pitchFamily="34" charset="-122"/>
              </a:rPr>
              <a:t>   神经网络是人脑的抽象、简化和模拟，反映了人脑功能的若干基本特征：</a:t>
            </a:r>
            <a:endParaRPr lang="zh-CN" altLang="en-US" sz="2400" dirty="0" smtClean="0">
              <a:latin typeface="微软雅黑" panose="020B0503020204020204" pitchFamily="34" charset="-122"/>
              <a:ea typeface="微软雅黑" panose="020B0503020204020204" pitchFamily="34" charset="-122"/>
            </a:endParaRPr>
          </a:p>
          <a:p>
            <a:pPr eaLnBrk="1" hangingPunct="1">
              <a:spcBef>
                <a:spcPts val="1200"/>
              </a:spcBef>
              <a:buClr>
                <a:schemeClr val="tx1"/>
              </a:buClr>
              <a:buFont typeface="Wingdings" pitchFamily="2" charset="2"/>
              <a:buNone/>
            </a:pPr>
            <a:r>
              <a:rPr lang="zh-CN" altLang="en-US" sz="2400" dirty="0" smtClean="0">
                <a:solidFill>
                  <a:srgbClr val="0000FF"/>
                </a:solidFill>
                <a:latin typeface="微软雅黑" panose="020B0503020204020204" pitchFamily="34" charset="-122"/>
                <a:ea typeface="微软雅黑" panose="020B0503020204020204" pitchFamily="34" charset="-122"/>
              </a:rPr>
              <a:t>  （</a:t>
            </a:r>
            <a:r>
              <a:rPr lang="en-US" altLang="zh-CN" sz="2400" dirty="0" smtClean="0">
                <a:solidFill>
                  <a:srgbClr val="0000FF"/>
                </a:solidFill>
                <a:latin typeface="微软雅黑" panose="020B0503020204020204" pitchFamily="34" charset="-122"/>
                <a:ea typeface="微软雅黑" panose="020B0503020204020204" pitchFamily="34" charset="-122"/>
              </a:rPr>
              <a:t>1</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网络的信息处理，由</a:t>
            </a:r>
            <a:r>
              <a:rPr lang="zh-CN" altLang="en-US" sz="2400" dirty="0" smtClean="0">
                <a:solidFill>
                  <a:srgbClr val="CC3300"/>
                </a:solidFill>
                <a:latin typeface="微软雅黑" panose="020B0503020204020204" pitchFamily="34" charset="-122"/>
                <a:ea typeface="微软雅黑" panose="020B0503020204020204" pitchFamily="34" charset="-122"/>
              </a:rPr>
              <a:t>神经元</a:t>
            </a:r>
            <a:r>
              <a:rPr lang="zh-CN" altLang="en-US" sz="2400" dirty="0" smtClean="0">
                <a:latin typeface="微软雅黑" panose="020B0503020204020204" pitchFamily="34" charset="-122"/>
                <a:ea typeface="微软雅黑" panose="020B0503020204020204" pitchFamily="34" charset="-122"/>
              </a:rPr>
              <a:t>间的相互作用实现，具有并行处理的特点</a:t>
            </a:r>
          </a:p>
          <a:p>
            <a:pPr eaLnBrk="1" hangingPunct="1">
              <a:spcBef>
                <a:spcPts val="1200"/>
              </a:spcBef>
              <a:buClr>
                <a:schemeClr val="tx1"/>
              </a:buClr>
              <a:buFont typeface="Wingdings" pitchFamily="2" charset="2"/>
              <a:buNone/>
            </a:pPr>
            <a:r>
              <a:rPr lang="zh-CN" altLang="en-US" sz="2400" dirty="0" smtClean="0">
                <a:solidFill>
                  <a:srgbClr val="0000FF"/>
                </a:solidFill>
                <a:latin typeface="微软雅黑" panose="020B0503020204020204" pitchFamily="34" charset="-122"/>
                <a:ea typeface="微软雅黑" panose="020B0503020204020204" pitchFamily="34" charset="-122"/>
              </a:rPr>
              <a:t>  （</a:t>
            </a:r>
            <a:r>
              <a:rPr lang="en-US" altLang="zh-CN" sz="2400" dirty="0" smtClean="0">
                <a:solidFill>
                  <a:srgbClr val="0000FF"/>
                </a:solidFill>
                <a:latin typeface="微软雅黑" panose="020B0503020204020204" pitchFamily="34" charset="-122"/>
                <a:ea typeface="微软雅黑" panose="020B0503020204020204" pitchFamily="34" charset="-122"/>
              </a:rPr>
              <a:t>2</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知识与信息的存储，表现为</a:t>
            </a:r>
            <a:r>
              <a:rPr lang="zh-CN" altLang="en-US" sz="2400" dirty="0" smtClean="0">
                <a:solidFill>
                  <a:srgbClr val="CC3300"/>
                </a:solidFill>
                <a:latin typeface="微软雅黑" panose="020B0503020204020204" pitchFamily="34" charset="-122"/>
                <a:ea typeface="微软雅黑" panose="020B0503020204020204" pitchFamily="34" charset="-122"/>
              </a:rPr>
              <a:t>神经元</a:t>
            </a:r>
            <a:r>
              <a:rPr lang="zh-CN" altLang="en-US" sz="2400" dirty="0" smtClean="0">
                <a:latin typeface="微软雅黑" panose="020B0503020204020204" pitchFamily="34" charset="-122"/>
                <a:ea typeface="微软雅黑" panose="020B0503020204020204" pitchFamily="34" charset="-122"/>
              </a:rPr>
              <a:t>间分布式的物理联系</a:t>
            </a:r>
          </a:p>
          <a:p>
            <a:pPr eaLnBrk="1" hangingPunct="1">
              <a:spcBef>
                <a:spcPts val="1200"/>
              </a:spcBef>
              <a:buClr>
                <a:schemeClr val="tx1"/>
              </a:buClr>
              <a:buFont typeface="Wingdings" pitchFamily="2" charset="2"/>
              <a:buNone/>
            </a:pPr>
            <a:r>
              <a:rPr lang="zh-CN" altLang="en-US" sz="2400" dirty="0" smtClean="0">
                <a:solidFill>
                  <a:srgbClr val="0000FF"/>
                </a:solidFill>
                <a:latin typeface="微软雅黑" panose="020B0503020204020204" pitchFamily="34" charset="-122"/>
                <a:ea typeface="微软雅黑" panose="020B0503020204020204" pitchFamily="34" charset="-122"/>
              </a:rPr>
              <a:t>  （</a:t>
            </a:r>
            <a:r>
              <a:rPr lang="en-US" altLang="zh-CN" sz="2400" dirty="0" smtClean="0">
                <a:solidFill>
                  <a:srgbClr val="0000FF"/>
                </a:solidFill>
                <a:latin typeface="微软雅黑" panose="020B0503020204020204" pitchFamily="34" charset="-122"/>
                <a:ea typeface="微软雅黑" panose="020B0503020204020204" pitchFamily="34" charset="-122"/>
              </a:rPr>
              <a:t>3</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网络的学习和识别，决定于</a:t>
            </a:r>
            <a:r>
              <a:rPr lang="zh-CN" altLang="en-US" sz="2400" dirty="0" smtClean="0">
                <a:solidFill>
                  <a:srgbClr val="CC3300"/>
                </a:solidFill>
                <a:latin typeface="微软雅黑" panose="020B0503020204020204" pitchFamily="34" charset="-122"/>
                <a:ea typeface="微软雅黑" panose="020B0503020204020204" pitchFamily="34" charset="-122"/>
              </a:rPr>
              <a:t>神经元</a:t>
            </a:r>
            <a:r>
              <a:rPr lang="zh-CN" altLang="en-US" sz="2400" dirty="0" smtClean="0">
                <a:latin typeface="微软雅黑" panose="020B0503020204020204" pitchFamily="34" charset="-122"/>
                <a:ea typeface="微软雅黑" panose="020B0503020204020204" pitchFamily="34" charset="-122"/>
              </a:rPr>
              <a:t>连接权重的动态演化过程</a:t>
            </a:r>
          </a:p>
          <a:p>
            <a:pPr eaLnBrk="1" hangingPunct="1">
              <a:spcBef>
                <a:spcPts val="1200"/>
              </a:spcBef>
              <a:buClr>
                <a:schemeClr val="tx1"/>
              </a:buClr>
              <a:buFont typeface="Wingdings" pitchFamily="2" charset="2"/>
              <a:buNone/>
            </a:pPr>
            <a:r>
              <a:rPr lang="zh-CN" altLang="en-US" sz="2400" dirty="0" smtClean="0">
                <a:solidFill>
                  <a:srgbClr val="0000FF"/>
                </a:solidFill>
                <a:latin typeface="微软雅黑" panose="020B0503020204020204" pitchFamily="34" charset="-122"/>
                <a:ea typeface="微软雅黑" panose="020B0503020204020204" pitchFamily="34" charset="-122"/>
              </a:rPr>
              <a:t>  （</a:t>
            </a:r>
            <a:r>
              <a:rPr lang="en-US" altLang="zh-CN" sz="2400" dirty="0" smtClean="0">
                <a:solidFill>
                  <a:srgbClr val="0000FF"/>
                </a:solidFill>
                <a:latin typeface="微软雅黑" panose="020B0503020204020204" pitchFamily="34" charset="-122"/>
                <a:ea typeface="微软雅黑" panose="020B0503020204020204" pitchFamily="34" charset="-122"/>
              </a:rPr>
              <a:t>4</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具有联想记忆特性</a:t>
            </a:r>
          </a:p>
        </p:txBody>
      </p:sp>
      <p:sp>
        <p:nvSpPr>
          <p:cNvPr id="6" name="Rectangle 2"/>
          <p:cNvSpPr>
            <a:spLocks noGrp="1" noChangeArrowheads="1"/>
          </p:cNvSpPr>
          <p:nvPr>
            <p:ph type="title"/>
          </p:nvPr>
        </p:nvSpPr>
        <p:spPr>
          <a:xfrm>
            <a:off x="609600" y="38100"/>
            <a:ext cx="7772400" cy="762000"/>
          </a:xfrm>
        </p:spPr>
        <p:txBody>
          <a:bodyPr/>
          <a:lstStyle/>
          <a:p>
            <a:pPr eaLnBrk="1" hangingPunct="1"/>
            <a:r>
              <a:rPr lang="zh-CN" altLang="en-US" sz="3200" dirty="0">
                <a:latin typeface="微软雅黑" panose="020B0503020204020204" pitchFamily="34" charset="-122"/>
                <a:ea typeface="微软雅黑" panose="020B0503020204020204" pitchFamily="34" charset="-122"/>
              </a:rPr>
              <a:t>神经网络</a:t>
            </a:r>
          </a:p>
        </p:txBody>
      </p:sp>
      <p:sp>
        <p:nvSpPr>
          <p:cNvPr id="7"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11</a:t>
            </a:fld>
            <a:endParaRPr lang="en-US" altLang="zh-CN" dirty="0"/>
          </a:p>
        </p:txBody>
      </p:sp>
    </p:spTree>
    <p:extLst>
      <p:ext uri="{BB962C8B-B14F-4D97-AF65-F5344CB8AC3E}">
        <p14:creationId xmlns:p14="http://schemas.microsoft.com/office/powerpoint/2010/main" val="2161512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22">
                                            <p:txEl>
                                              <p:pRg st="1" end="1"/>
                                            </p:txEl>
                                          </p:spTgt>
                                        </p:tgtEl>
                                        <p:attrNameLst>
                                          <p:attrName>style.visibility</p:attrName>
                                        </p:attrNameLst>
                                      </p:cBhvr>
                                      <p:to>
                                        <p:strVal val="visible"/>
                                      </p:to>
                                    </p:set>
                                    <p:animEffect transition="in" filter="blinds(horizontal)">
                                      <p:cBhvr>
                                        <p:cTn id="7" dur="500"/>
                                        <p:tgtEl>
                                          <p:spTgt spid="8192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1922">
                                            <p:txEl>
                                              <p:pRg st="2" end="2"/>
                                            </p:txEl>
                                          </p:spTgt>
                                        </p:tgtEl>
                                        <p:attrNameLst>
                                          <p:attrName>style.visibility</p:attrName>
                                        </p:attrNameLst>
                                      </p:cBhvr>
                                      <p:to>
                                        <p:strVal val="visible"/>
                                      </p:to>
                                    </p:set>
                                    <p:animEffect transition="in" filter="blinds(horizontal)">
                                      <p:cBhvr>
                                        <p:cTn id="10" dur="500"/>
                                        <p:tgtEl>
                                          <p:spTgt spid="8192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1922">
                                            <p:txEl>
                                              <p:pRg st="3" end="3"/>
                                            </p:txEl>
                                          </p:spTgt>
                                        </p:tgtEl>
                                        <p:attrNameLst>
                                          <p:attrName>style.visibility</p:attrName>
                                        </p:attrNameLst>
                                      </p:cBhvr>
                                      <p:to>
                                        <p:strVal val="visible"/>
                                      </p:to>
                                    </p:set>
                                    <p:animEffect transition="in" filter="blinds(horizontal)">
                                      <p:cBhvr>
                                        <p:cTn id="13" dur="500"/>
                                        <p:tgtEl>
                                          <p:spTgt spid="8192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1922">
                                            <p:txEl>
                                              <p:pRg st="4" end="4"/>
                                            </p:txEl>
                                          </p:spTgt>
                                        </p:tgtEl>
                                        <p:attrNameLst>
                                          <p:attrName>style.visibility</p:attrName>
                                        </p:attrNameLst>
                                      </p:cBhvr>
                                      <p:to>
                                        <p:strVal val="visible"/>
                                      </p:to>
                                    </p:set>
                                    <p:animEffect transition="in" filter="blinds(horizontal)">
                                      <p:cBhvr>
                                        <p:cTn id="16" dur="500"/>
                                        <p:tgtEl>
                                          <p:spTgt spid="819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2"/>
          <p:cNvSpPr>
            <a:spLocks noGrp="1" noChangeArrowheads="1"/>
          </p:cNvSpPr>
          <p:nvPr>
            <p:ph type="title"/>
          </p:nvPr>
        </p:nvSpPr>
        <p:spPr>
          <a:xfrm>
            <a:off x="533400" y="0"/>
            <a:ext cx="7772400" cy="914400"/>
          </a:xfrm>
        </p:spPr>
        <p:txBody>
          <a:bodyPr/>
          <a:lstStyle/>
          <a:p>
            <a:pPr eaLnBrk="1" hangingPunct="1"/>
            <a:r>
              <a:rPr lang="en-US" altLang="zh-CN" sz="3600" dirty="0" smtClean="0">
                <a:solidFill>
                  <a:srgbClr val="CC3300"/>
                </a:solidFill>
              </a:rPr>
              <a:t> </a:t>
            </a:r>
            <a:r>
              <a:rPr lang="zh-CN" altLang="en-US" sz="3200" dirty="0">
                <a:latin typeface="微软雅黑" panose="020B0503020204020204" pitchFamily="34" charset="-122"/>
                <a:ea typeface="微软雅黑" panose="020B0503020204020204" pitchFamily="34" charset="-122"/>
              </a:rPr>
              <a:t>神经网络的数理模型</a:t>
            </a:r>
          </a:p>
        </p:txBody>
      </p:sp>
      <p:sp>
        <p:nvSpPr>
          <p:cNvPr id="82947" name="Rectangle 3"/>
          <p:cNvSpPr>
            <a:spLocks noGrp="1" noChangeArrowheads="1"/>
          </p:cNvSpPr>
          <p:nvPr>
            <p:ph type="body" idx="1"/>
          </p:nvPr>
        </p:nvSpPr>
        <p:spPr>
          <a:xfrm>
            <a:off x="228600" y="990600"/>
            <a:ext cx="7924800" cy="5410200"/>
          </a:xfrm>
        </p:spPr>
        <p:txBody>
          <a:bodyPr/>
          <a:lstStyle/>
          <a:p>
            <a:pPr eaLnBrk="1" hangingPunct="1">
              <a:spcBef>
                <a:spcPts val="1200"/>
              </a:spcBef>
              <a:buClr>
                <a:schemeClr val="tx1"/>
              </a:buClr>
              <a:buFont typeface="Wingdings" pitchFamily="2" charset="2"/>
              <a:buNone/>
            </a:pPr>
            <a:r>
              <a:rPr lang="en-US" altLang="zh-CN" sz="20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基本运算可归结为四种：</a:t>
            </a:r>
          </a:p>
          <a:p>
            <a:pPr eaLnBrk="1" hangingPunct="1">
              <a:spcBef>
                <a:spcPts val="1200"/>
              </a:spcBef>
              <a:buClr>
                <a:schemeClr val="tx1"/>
              </a:buClr>
              <a:buFont typeface="Wingdings" pitchFamily="2" charset="2"/>
              <a:buNone/>
            </a:pPr>
            <a:r>
              <a:rPr lang="zh-CN" altLang="en-US" sz="2400" b="1" dirty="0" smtClean="0">
                <a:solidFill>
                  <a:srgbClr val="0000FF"/>
                </a:solidFill>
                <a:latin typeface="微软雅黑" panose="020B0503020204020204" pitchFamily="34" charset="-122"/>
                <a:ea typeface="微软雅黑" panose="020B0503020204020204" pitchFamily="34" charset="-122"/>
              </a:rPr>
              <a:t>　　</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1</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积与和</a:t>
            </a:r>
          </a:p>
          <a:p>
            <a:pPr eaLnBrk="1" hangingPunct="1">
              <a:spcBef>
                <a:spcPts val="1200"/>
              </a:spcBef>
              <a:buClr>
                <a:schemeClr val="tx1"/>
              </a:buClr>
              <a:buFont typeface="Wingdings" pitchFamily="2" charset="2"/>
              <a:buNone/>
            </a:pPr>
            <a:r>
              <a:rPr lang="zh-CN" altLang="en-US" sz="2400" b="1" dirty="0" smtClean="0">
                <a:solidFill>
                  <a:srgbClr val="0000FF"/>
                </a:solidFill>
                <a:latin typeface="微软雅黑" panose="020B0503020204020204" pitchFamily="34" charset="-122"/>
                <a:ea typeface="微软雅黑" panose="020B0503020204020204" pitchFamily="34" charset="-122"/>
              </a:rPr>
              <a:t>　　</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2</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权重学习</a:t>
            </a:r>
          </a:p>
          <a:p>
            <a:pPr eaLnBrk="1" hangingPunct="1">
              <a:spcBef>
                <a:spcPts val="1200"/>
              </a:spcBef>
              <a:buClr>
                <a:schemeClr val="tx1"/>
              </a:buCl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       </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3</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 阈值处理</a:t>
            </a:r>
          </a:p>
          <a:p>
            <a:pPr eaLnBrk="1" hangingPunct="1">
              <a:spcBef>
                <a:spcPts val="1200"/>
              </a:spcBef>
              <a:buClr>
                <a:schemeClr val="tx1"/>
              </a:buCl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       </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4</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非线性函数处理</a:t>
            </a:r>
          </a:p>
          <a:p>
            <a:pPr eaLnBrk="1" hangingPunct="1">
              <a:spcBef>
                <a:spcPts val="1200"/>
              </a:spcBef>
              <a:buClr>
                <a:schemeClr val="tx1"/>
              </a:buClr>
              <a:buFont typeface="Wingdings" pitchFamily="2" charset="2"/>
              <a:buNone/>
            </a:pPr>
            <a:r>
              <a:rPr lang="zh-CN" altLang="en-US" sz="2000" dirty="0" smtClean="0">
                <a:latin typeface="微软雅黑" panose="020B0503020204020204" pitchFamily="34" charset="-122"/>
                <a:ea typeface="微软雅黑" panose="020B0503020204020204" pitchFamily="34" charset="-122"/>
              </a:rPr>
              <a:t>　　 </a:t>
            </a:r>
            <a:r>
              <a:rPr lang="zh-CN" altLang="en-US" sz="2400" b="1" dirty="0" smtClean="0">
                <a:solidFill>
                  <a:srgbClr val="CC3300"/>
                </a:solidFill>
                <a:latin typeface="微软雅黑" panose="020B0503020204020204" pitchFamily="34" charset="-122"/>
                <a:ea typeface="微软雅黑" panose="020B0503020204020204" pitchFamily="34" charset="-122"/>
              </a:rPr>
              <a:t>神经网络的工作方式</a:t>
            </a:r>
          </a:p>
          <a:p>
            <a:pPr eaLnBrk="1" hangingPunct="1">
              <a:spcBef>
                <a:spcPts val="1200"/>
              </a:spcBef>
              <a:buClr>
                <a:schemeClr val="tx1"/>
              </a:buClr>
              <a:buFont typeface="Wingdings" pitchFamily="2" charset="2"/>
              <a:buNone/>
            </a:pPr>
            <a:r>
              <a:rPr lang="zh-CN" altLang="en-US" sz="28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两个阶段组成：</a:t>
            </a:r>
          </a:p>
          <a:p>
            <a:pPr eaLnBrk="1" hangingPunct="1">
              <a:spcBef>
                <a:spcPts val="1200"/>
              </a:spcBef>
              <a:buClr>
                <a:schemeClr val="tx1"/>
              </a:buClr>
              <a:buFont typeface="Wingdings" pitchFamily="2" charset="2"/>
              <a:buNone/>
            </a:pPr>
            <a:r>
              <a:rPr lang="zh-CN" altLang="en-US" sz="2400" b="1" dirty="0" smtClean="0">
                <a:solidFill>
                  <a:srgbClr val="0000FF"/>
                </a:solidFill>
                <a:latin typeface="微软雅黑" panose="020B0503020204020204" pitchFamily="34" charset="-122"/>
                <a:ea typeface="微软雅黑" panose="020B0503020204020204" pitchFamily="34" charset="-122"/>
              </a:rPr>
              <a:t>      </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1</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solidFill>
                  <a:srgbClr val="CC3300"/>
                </a:solidFill>
                <a:latin typeface="微软雅黑" panose="020B0503020204020204" pitchFamily="34" charset="-122"/>
                <a:ea typeface="微软雅黑" panose="020B0503020204020204" pitchFamily="34" charset="-122"/>
              </a:rPr>
              <a:t>学习期</a:t>
            </a:r>
            <a:r>
              <a:rPr lang="zh-CN" altLang="en-US" sz="2400" dirty="0" smtClean="0">
                <a:latin typeface="微软雅黑" panose="020B0503020204020204" pitchFamily="34" charset="-122"/>
                <a:ea typeface="微软雅黑" panose="020B0503020204020204" pitchFamily="34" charset="-122"/>
              </a:rPr>
              <a:t>：神经元间的连接权重，可由学习规则进行调整，以使目标（准则）函数达最小</a:t>
            </a:r>
          </a:p>
          <a:p>
            <a:pPr eaLnBrk="1" hangingPunct="1">
              <a:spcBef>
                <a:spcPts val="1200"/>
              </a:spcBef>
              <a:buClr>
                <a:schemeClr val="tx1"/>
              </a:buClr>
              <a:buFont typeface="Wingdings" pitchFamily="2" charset="2"/>
              <a:buNone/>
            </a:pPr>
            <a:r>
              <a:rPr lang="zh-CN" altLang="en-US" sz="2400" b="1" dirty="0" smtClean="0">
                <a:solidFill>
                  <a:srgbClr val="0000FF"/>
                </a:solidFill>
                <a:latin typeface="微软雅黑" panose="020B0503020204020204" pitchFamily="34" charset="-122"/>
                <a:ea typeface="微软雅黑" panose="020B0503020204020204" pitchFamily="34" charset="-122"/>
              </a:rPr>
              <a:t>　   </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2</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solidFill>
                  <a:srgbClr val="CC3300"/>
                </a:solidFill>
                <a:latin typeface="微软雅黑" panose="020B0503020204020204" pitchFamily="34" charset="-122"/>
                <a:ea typeface="微软雅黑" panose="020B0503020204020204" pitchFamily="34" charset="-122"/>
              </a:rPr>
              <a:t>工作期</a:t>
            </a:r>
            <a:r>
              <a:rPr lang="zh-CN" altLang="en-US" sz="2400" dirty="0" smtClean="0">
                <a:latin typeface="微软雅黑" panose="020B0503020204020204" pitchFamily="34" charset="-122"/>
                <a:ea typeface="微软雅黑" panose="020B0503020204020204" pitchFamily="34" charset="-122"/>
              </a:rPr>
              <a:t>：连接权重不变，由网络的输入，得到相应的输出</a:t>
            </a:r>
            <a:endParaRPr lang="zh-CN" altLang="en-US" sz="2400" b="1" dirty="0" smtClean="0">
              <a:solidFill>
                <a:srgbClr val="CC3300"/>
              </a:solidFill>
              <a:latin typeface="微软雅黑" panose="020B0503020204020204" pitchFamily="34" charset="-122"/>
              <a:ea typeface="微软雅黑" panose="020B0503020204020204" pitchFamily="34" charset="-122"/>
            </a:endParaRPr>
          </a:p>
        </p:txBody>
      </p:sp>
      <p:sp>
        <p:nvSpPr>
          <p:cNvPr id="7"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12</a:t>
            </a:fld>
            <a:endParaRPr lang="en-US" altLang="zh-CN" dirty="0"/>
          </a:p>
        </p:txBody>
      </p:sp>
    </p:spTree>
    <p:extLst>
      <p:ext uri="{BB962C8B-B14F-4D97-AF65-F5344CB8AC3E}">
        <p14:creationId xmlns:p14="http://schemas.microsoft.com/office/powerpoint/2010/main" val="4210892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947">
                                            <p:txEl>
                                              <p:pRg st="5" end="5"/>
                                            </p:txEl>
                                          </p:spTgt>
                                        </p:tgtEl>
                                        <p:attrNameLst>
                                          <p:attrName>style.visibility</p:attrName>
                                        </p:attrNameLst>
                                      </p:cBhvr>
                                      <p:to>
                                        <p:strVal val="visible"/>
                                      </p:to>
                                    </p:set>
                                    <p:animEffect transition="in" filter="blinds(horizontal)">
                                      <p:cBhvr>
                                        <p:cTn id="7" dur="500"/>
                                        <p:tgtEl>
                                          <p:spTgt spid="82947">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2947">
                                            <p:txEl>
                                              <p:pRg st="6" end="6"/>
                                            </p:txEl>
                                          </p:spTgt>
                                        </p:tgtEl>
                                        <p:attrNameLst>
                                          <p:attrName>style.visibility</p:attrName>
                                        </p:attrNameLst>
                                      </p:cBhvr>
                                      <p:to>
                                        <p:strVal val="visible"/>
                                      </p:to>
                                    </p:set>
                                    <p:animEffect transition="in" filter="blinds(horizontal)">
                                      <p:cBhvr>
                                        <p:cTn id="10" dur="500"/>
                                        <p:tgtEl>
                                          <p:spTgt spid="82947">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2947">
                                            <p:txEl>
                                              <p:pRg st="7" end="7"/>
                                            </p:txEl>
                                          </p:spTgt>
                                        </p:tgtEl>
                                        <p:attrNameLst>
                                          <p:attrName>style.visibility</p:attrName>
                                        </p:attrNameLst>
                                      </p:cBhvr>
                                      <p:to>
                                        <p:strVal val="visible"/>
                                      </p:to>
                                    </p:set>
                                    <p:animEffect transition="in" filter="blinds(horizontal)">
                                      <p:cBhvr>
                                        <p:cTn id="13" dur="500"/>
                                        <p:tgtEl>
                                          <p:spTgt spid="82947">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2947">
                                            <p:txEl>
                                              <p:pRg st="8" end="8"/>
                                            </p:txEl>
                                          </p:spTgt>
                                        </p:tgtEl>
                                        <p:attrNameLst>
                                          <p:attrName>style.visibility</p:attrName>
                                        </p:attrNameLst>
                                      </p:cBhvr>
                                      <p:to>
                                        <p:strVal val="visible"/>
                                      </p:to>
                                    </p:set>
                                    <p:animEffect transition="in" filter="blinds(horizontal)">
                                      <p:cBhvr>
                                        <p:cTn id="16" dur="500"/>
                                        <p:tgtEl>
                                          <p:spTgt spid="829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3" name="Rectangle 2"/>
          <p:cNvSpPr>
            <a:spLocks noGrp="1" noChangeArrowheads="1"/>
          </p:cNvSpPr>
          <p:nvPr>
            <p:ph type="title"/>
          </p:nvPr>
        </p:nvSpPr>
        <p:spPr>
          <a:xfrm>
            <a:off x="533400" y="12700"/>
            <a:ext cx="7772400" cy="838200"/>
          </a:xfrm>
        </p:spPr>
        <p:txBody>
          <a:bodyPr/>
          <a:lstStyle/>
          <a:p>
            <a:pPr eaLnBrk="1" hangingPunct="1"/>
            <a:r>
              <a:rPr lang="zh-CN" altLang="en-US" sz="3200" dirty="0">
                <a:latin typeface="微软雅黑" panose="020B0503020204020204" pitchFamily="34" charset="-122"/>
                <a:ea typeface="微软雅黑" panose="020B0503020204020204" pitchFamily="34" charset="-122"/>
              </a:rPr>
              <a:t>神经网络的不同分类</a:t>
            </a:r>
          </a:p>
        </p:txBody>
      </p:sp>
      <p:sp>
        <p:nvSpPr>
          <p:cNvPr id="83971" name="Rectangle 3"/>
          <p:cNvSpPr>
            <a:spLocks noGrp="1" noChangeArrowheads="1"/>
          </p:cNvSpPr>
          <p:nvPr>
            <p:ph type="body" idx="1"/>
          </p:nvPr>
        </p:nvSpPr>
        <p:spPr>
          <a:xfrm>
            <a:off x="381000" y="914400"/>
            <a:ext cx="8153400" cy="5562600"/>
          </a:xfrm>
        </p:spPr>
        <p:txBody>
          <a:bodyPr/>
          <a:lstStyle/>
          <a:p>
            <a:pPr eaLnBrk="1" hangingPunct="1">
              <a:spcBef>
                <a:spcPts val="1200"/>
              </a:spcBef>
              <a:buClr>
                <a:schemeClr val="tx1"/>
              </a:buClr>
              <a:buFont typeface="Wingdings" pitchFamily="2" charset="2"/>
              <a:buNone/>
            </a:pPr>
            <a:r>
              <a:rPr lang="zh-CN" altLang="en-US" sz="2400" dirty="0" smtClean="0">
                <a:solidFill>
                  <a:srgbClr val="0000FF"/>
                </a:solidFill>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1</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按性能：连续型与离散型</a:t>
            </a:r>
          </a:p>
          <a:p>
            <a:pPr eaLnBrk="1" hangingPunct="1">
              <a:spcBef>
                <a:spcPts val="1200"/>
              </a:spcBef>
              <a:buClr>
                <a:schemeClr val="tx1"/>
              </a:buCl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                      确定型与随机型</a:t>
            </a:r>
          </a:p>
          <a:p>
            <a:pPr eaLnBrk="1" hangingPunct="1">
              <a:spcBef>
                <a:spcPts val="1200"/>
              </a:spcBef>
              <a:buClr>
                <a:schemeClr val="tx1"/>
              </a:buCl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                      静态与动态网络</a:t>
            </a:r>
          </a:p>
          <a:p>
            <a:pPr eaLnBrk="1" hangingPunct="1">
              <a:spcBef>
                <a:spcPts val="1200"/>
              </a:spcBef>
              <a:buClr>
                <a:schemeClr val="tx1"/>
              </a:buClr>
              <a:buFont typeface="Wingdings" pitchFamily="2" charset="2"/>
              <a:buNone/>
            </a:pPr>
            <a:r>
              <a:rPr lang="zh-CN" altLang="en-US" sz="2400" dirty="0" smtClean="0">
                <a:solidFill>
                  <a:srgbClr val="0000FF"/>
                </a:solidFill>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2</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按连接方式：前馈（前向）型与反馈型</a:t>
            </a:r>
          </a:p>
          <a:p>
            <a:pPr eaLnBrk="1" hangingPunct="1">
              <a:spcBef>
                <a:spcPts val="1200"/>
              </a:spcBef>
              <a:buClr>
                <a:schemeClr val="tx1"/>
              </a:buClr>
              <a:buFont typeface="Wingdings" pitchFamily="2" charset="2"/>
              <a:buNone/>
            </a:pPr>
            <a:r>
              <a:rPr lang="zh-CN" altLang="en-US" sz="2400" dirty="0" smtClean="0">
                <a:solidFill>
                  <a:srgbClr val="0000FF"/>
                </a:solidFill>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3</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按逼近特性：全局逼近型与局部逼近型</a:t>
            </a:r>
          </a:p>
          <a:p>
            <a:pPr eaLnBrk="1" hangingPunct="1">
              <a:spcBef>
                <a:spcPts val="1200"/>
              </a:spcBef>
              <a:buClr>
                <a:schemeClr val="tx1"/>
              </a:buClr>
              <a:buFont typeface="Wingdings" pitchFamily="2" charset="2"/>
              <a:buNone/>
            </a:pPr>
            <a:r>
              <a:rPr lang="zh-CN" altLang="en-US" sz="2400" dirty="0" smtClean="0">
                <a:solidFill>
                  <a:srgbClr val="0000FF"/>
                </a:solidFill>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4</a:t>
            </a:r>
            <a:r>
              <a:rPr lang="zh-CN" altLang="en-US" sz="2400" dirty="0" smtClean="0">
                <a:solidFill>
                  <a:srgbClr val="0000FF"/>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按学习方式：有监督的学习</a:t>
            </a:r>
          </a:p>
          <a:p>
            <a:pPr eaLnBrk="1" hangingPunct="1">
              <a:spcBef>
                <a:spcPts val="1200"/>
              </a:spcBef>
              <a:buClr>
                <a:schemeClr val="tx1"/>
              </a:buCl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                             无监督的学习</a:t>
            </a:r>
          </a:p>
          <a:p>
            <a:pPr eaLnBrk="1" hangingPunct="1">
              <a:spcBef>
                <a:spcPts val="1200"/>
              </a:spcBef>
              <a:buClr>
                <a:schemeClr val="tx1"/>
              </a:buCl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                             强化学习</a:t>
            </a:r>
          </a:p>
          <a:p>
            <a:pPr eaLnBrk="1" hangingPunct="1">
              <a:spcBef>
                <a:spcPts val="1200"/>
              </a:spcBef>
              <a:buClr>
                <a:schemeClr val="tx1"/>
              </a:buClr>
              <a:buFont typeface="Wingdings" pitchFamily="2" charset="2"/>
              <a:buNone/>
            </a:pPr>
            <a:r>
              <a:rPr lang="zh-CN" altLang="en-US" sz="2400" b="1"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它们都是模拟人适应环境的学习过程的一种</a:t>
            </a:r>
            <a:r>
              <a:rPr lang="zh-CN" altLang="en-US" sz="2400" dirty="0" smtClean="0">
                <a:solidFill>
                  <a:srgbClr val="0000FF"/>
                </a:solidFill>
                <a:latin typeface="微软雅黑" panose="020B0503020204020204" pitchFamily="34" charset="-122"/>
                <a:ea typeface="微软雅黑" panose="020B0503020204020204" pitchFamily="34" charset="-122"/>
              </a:rPr>
              <a:t>机器学习模型</a:t>
            </a:r>
            <a:r>
              <a:rPr lang="zh-CN" altLang="en-US" sz="2400" dirty="0" smtClean="0">
                <a:latin typeface="微软雅黑" panose="020B0503020204020204" pitchFamily="34" charset="-122"/>
                <a:ea typeface="微软雅黑" panose="020B0503020204020204" pitchFamily="34" charset="-122"/>
              </a:rPr>
              <a:t>，因此，具有学习能力的系统，称：</a:t>
            </a:r>
          </a:p>
          <a:p>
            <a:pPr eaLnBrk="1" hangingPunct="1">
              <a:spcBef>
                <a:spcPts val="1200"/>
              </a:spcBef>
              <a:buClr>
                <a:schemeClr val="tx1"/>
              </a:buClr>
              <a:buFont typeface="Wingdings" pitchFamily="2" charset="2"/>
              <a:buNone/>
            </a:pPr>
            <a:r>
              <a:rPr lang="zh-CN" altLang="en-US" sz="2400" dirty="0" smtClean="0">
                <a:solidFill>
                  <a:srgbClr val="CC3300"/>
                </a:solidFill>
                <a:latin typeface="微软雅黑" panose="020B0503020204020204" pitchFamily="34" charset="-122"/>
                <a:ea typeface="微软雅黑" panose="020B0503020204020204" pitchFamily="34" charset="-122"/>
              </a:rPr>
              <a:t>                           </a:t>
            </a:r>
            <a:r>
              <a:rPr lang="zh-CN" altLang="en-US" sz="2400" b="1" dirty="0" smtClean="0">
                <a:solidFill>
                  <a:srgbClr val="CC3300"/>
                </a:solidFill>
                <a:latin typeface="微软雅黑" panose="020B0503020204020204" pitchFamily="34" charset="-122"/>
                <a:ea typeface="微软雅黑" panose="020B0503020204020204" pitchFamily="34" charset="-122"/>
              </a:rPr>
              <a:t>学习系统（学习机）</a:t>
            </a:r>
            <a:endParaRPr lang="zh-CN" altLang="en-US" sz="2400" dirty="0" smtClean="0">
              <a:latin typeface="微软雅黑" panose="020B0503020204020204" pitchFamily="34" charset="-122"/>
              <a:ea typeface="微软雅黑" panose="020B0503020204020204" pitchFamily="34" charset="-122"/>
            </a:endParaRPr>
          </a:p>
        </p:txBody>
      </p:sp>
      <p:sp>
        <p:nvSpPr>
          <p:cNvPr id="7"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13</a:t>
            </a:fld>
            <a:endParaRPr lang="en-US" altLang="zh-CN" dirty="0"/>
          </a:p>
        </p:txBody>
      </p:sp>
    </p:spTree>
    <p:extLst>
      <p:ext uri="{BB962C8B-B14F-4D97-AF65-F5344CB8AC3E}">
        <p14:creationId xmlns:p14="http://schemas.microsoft.com/office/powerpoint/2010/main" val="3659940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533400" y="76200"/>
            <a:ext cx="7705725" cy="685800"/>
          </a:xfrm>
        </p:spPr>
        <p:txBody>
          <a:bodyPr/>
          <a:lstStyle/>
          <a:p>
            <a:r>
              <a:rPr lang="zh-CN" altLang="zh-CN" sz="3200" dirty="0">
                <a:latin typeface="微软雅黑" panose="020B0503020204020204" pitchFamily="34" charset="-122"/>
                <a:ea typeface="微软雅黑" panose="020B0503020204020204" pitchFamily="34" charset="-122"/>
              </a:rPr>
              <a:t>历史回顾</a:t>
            </a:r>
          </a:p>
        </p:txBody>
      </p:sp>
      <p:sp>
        <p:nvSpPr>
          <p:cNvPr id="8909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37892" name="矩形 5"/>
          <p:cNvSpPr>
            <a:spLocks noChangeArrowheads="1"/>
          </p:cNvSpPr>
          <p:nvPr/>
        </p:nvSpPr>
        <p:spPr bwMode="auto">
          <a:xfrm>
            <a:off x="646112" y="990600"/>
            <a:ext cx="7902575" cy="3877985"/>
          </a:xfrm>
          <a:prstGeom prst="rect">
            <a:avLst/>
          </a:prstGeom>
          <a:noFill/>
          <a:ln w="9525">
            <a:noFill/>
            <a:miter lim="800000"/>
            <a:headEnd/>
            <a:tailEnd/>
          </a:ln>
        </p:spPr>
        <p:txBody>
          <a:bodyPr wrap="square">
            <a:spAutoFit/>
          </a:bodyPr>
          <a:lstStyle/>
          <a:p>
            <a:pPr>
              <a:spcBef>
                <a:spcPts val="1200"/>
              </a:spcBef>
              <a:defRPr/>
            </a:pPr>
            <a:r>
              <a:rPr lang="zh-CN" altLang="zh-CN" sz="2400" dirty="0" smtClean="0"/>
              <a:t>人工神经网络</a:t>
            </a:r>
            <a:r>
              <a:rPr lang="zh-CN" altLang="zh-CN" sz="2400" dirty="0"/>
              <a:t>的发展是曲折的，从萌芽期</a:t>
            </a:r>
            <a:r>
              <a:rPr lang="zh-CN" altLang="zh-CN" sz="2400" dirty="0" smtClean="0"/>
              <a:t>到</a:t>
            </a:r>
            <a:r>
              <a:rPr lang="zh-CN" altLang="en-US" sz="2400" dirty="0" smtClean="0"/>
              <a:t>现在</a:t>
            </a:r>
            <a:r>
              <a:rPr lang="zh-CN" altLang="zh-CN" sz="2400" dirty="0" smtClean="0"/>
              <a:t>，</a:t>
            </a:r>
            <a:r>
              <a:rPr lang="zh-CN" altLang="zh-CN" sz="2400" dirty="0"/>
              <a:t>几经兴衰。可以将其发展历史大体上分成如下五个时期</a:t>
            </a:r>
            <a:r>
              <a:rPr lang="en-US" altLang="zh-CN" sz="2400" dirty="0"/>
              <a:t>:</a:t>
            </a:r>
          </a:p>
          <a:p>
            <a:pPr marL="990600" lvl="1" indent="-533400">
              <a:spcBef>
                <a:spcPts val="1200"/>
              </a:spcBef>
              <a:tabLst>
                <a:tab pos="533400" algn="l"/>
              </a:tabLst>
              <a:defRPr/>
            </a:pPr>
            <a:r>
              <a:rPr lang="en-US" altLang="zh-CN" sz="2400" b="1" dirty="0" smtClean="0"/>
              <a:t>1</a:t>
            </a:r>
            <a:r>
              <a:rPr lang="en-US" altLang="zh-CN" sz="2400" b="1" dirty="0"/>
              <a:t>. </a:t>
            </a:r>
            <a:r>
              <a:rPr lang="zh-CN" altLang="zh-CN" sz="2400" b="1" dirty="0"/>
              <a:t>萌芽期</a:t>
            </a:r>
            <a:endParaRPr lang="zh-CN" altLang="zh-CN" sz="2400" dirty="0"/>
          </a:p>
          <a:p>
            <a:pPr marL="990600" lvl="1" indent="-533400">
              <a:spcBef>
                <a:spcPts val="1200"/>
              </a:spcBef>
              <a:tabLst>
                <a:tab pos="533400" algn="l"/>
              </a:tabLst>
              <a:defRPr/>
            </a:pPr>
            <a:r>
              <a:rPr lang="en-US" altLang="zh-CN" sz="2400" b="1" dirty="0"/>
              <a:t>2. </a:t>
            </a:r>
            <a:r>
              <a:rPr lang="zh-CN" altLang="zh-CN" sz="2400" b="1" dirty="0"/>
              <a:t>第一高潮期</a:t>
            </a:r>
            <a:endParaRPr lang="zh-CN" altLang="zh-CN" sz="2400" dirty="0"/>
          </a:p>
          <a:p>
            <a:pPr marL="990600" lvl="1" indent="-533400">
              <a:spcBef>
                <a:spcPts val="1200"/>
              </a:spcBef>
              <a:tabLst>
                <a:tab pos="533400" algn="l"/>
              </a:tabLst>
              <a:defRPr/>
            </a:pPr>
            <a:r>
              <a:rPr lang="en-US" altLang="zh-CN" sz="2400" b="1" dirty="0"/>
              <a:t>3. </a:t>
            </a:r>
            <a:r>
              <a:rPr lang="zh-CN" altLang="zh-CN" sz="2400" b="1" dirty="0"/>
              <a:t>反思期</a:t>
            </a:r>
            <a:endParaRPr lang="zh-CN" altLang="zh-CN" sz="2400" dirty="0"/>
          </a:p>
          <a:p>
            <a:pPr marL="990600" lvl="1" indent="-533400">
              <a:spcBef>
                <a:spcPts val="1200"/>
              </a:spcBef>
              <a:tabLst>
                <a:tab pos="533400" algn="l"/>
              </a:tabLst>
              <a:defRPr/>
            </a:pPr>
            <a:r>
              <a:rPr lang="en-US" altLang="zh-CN" sz="2400" b="1" dirty="0"/>
              <a:t>4. </a:t>
            </a:r>
            <a:r>
              <a:rPr lang="zh-CN" altLang="zh-CN" sz="2400" b="1" dirty="0"/>
              <a:t>第二高潮期</a:t>
            </a:r>
            <a:endParaRPr lang="zh-CN" altLang="zh-CN" sz="2400" dirty="0"/>
          </a:p>
          <a:p>
            <a:pPr marL="990600" lvl="1" indent="-533400">
              <a:spcBef>
                <a:spcPts val="1200"/>
              </a:spcBef>
              <a:tabLst>
                <a:tab pos="533400" algn="l"/>
              </a:tabLst>
              <a:defRPr/>
            </a:pPr>
            <a:r>
              <a:rPr lang="en-US" altLang="zh-CN" sz="2400" b="1" dirty="0"/>
              <a:t>5. </a:t>
            </a:r>
            <a:r>
              <a:rPr lang="zh-CN" altLang="zh-CN" sz="2400" b="1" dirty="0"/>
              <a:t>再认识与应用研究期</a:t>
            </a:r>
            <a:endParaRPr lang="en-US" altLang="zh-CN" sz="2400" dirty="0"/>
          </a:p>
          <a:p>
            <a:pPr marL="533400" indent="-533400">
              <a:buFont typeface="Wingdings" pitchFamily="2" charset="2"/>
              <a:buChar char="n"/>
              <a:tabLst>
                <a:tab pos="533400" algn="l"/>
              </a:tabLst>
              <a:defRPr/>
            </a:pPr>
            <a:endParaRPr lang="zh-CN" altLang="zh-CN" sz="2800" dirty="0"/>
          </a:p>
        </p:txBody>
      </p:sp>
      <p:sp>
        <p:nvSpPr>
          <p:cNvPr id="5"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14</a:t>
            </a:fld>
            <a:endParaRPr lang="en-US" altLang="zh-CN"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45934"/>
            <a:ext cx="9144000" cy="2412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324050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09600" y="76200"/>
            <a:ext cx="7705725" cy="685800"/>
          </a:xfrm>
        </p:spPr>
        <p:txBody>
          <a:bodyPr/>
          <a:lstStyle/>
          <a:p>
            <a:r>
              <a:rPr lang="zh-CN" altLang="en-US" sz="3200" dirty="0" smtClean="0">
                <a:latin typeface="微软雅黑" panose="020B0503020204020204" pitchFamily="34" charset="-122"/>
                <a:ea typeface="微软雅黑" panose="020B0503020204020204" pitchFamily="34" charset="-122"/>
              </a:rPr>
              <a:t>萌芽</a:t>
            </a:r>
            <a:r>
              <a:rPr lang="zh-CN" altLang="en-US" sz="3200" dirty="0">
                <a:latin typeface="微软雅黑" panose="020B0503020204020204" pitchFamily="34" charset="-122"/>
                <a:ea typeface="微软雅黑" panose="020B0503020204020204" pitchFamily="34" charset="-122"/>
              </a:rPr>
              <a:t>期</a:t>
            </a:r>
            <a:endParaRPr lang="zh-CN" altLang="zh-CN" sz="3200" dirty="0">
              <a:latin typeface="微软雅黑" panose="020B0503020204020204" pitchFamily="34" charset="-122"/>
              <a:ea typeface="微软雅黑" panose="020B0503020204020204" pitchFamily="34" charset="-122"/>
            </a:endParaRPr>
          </a:p>
        </p:txBody>
      </p:sp>
      <p:sp>
        <p:nvSpPr>
          <p:cNvPr id="9011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90116" name="矩形 5"/>
          <p:cNvSpPr>
            <a:spLocks noChangeArrowheads="1"/>
          </p:cNvSpPr>
          <p:nvPr/>
        </p:nvSpPr>
        <p:spPr bwMode="auto">
          <a:xfrm>
            <a:off x="533400" y="1029355"/>
            <a:ext cx="8153399"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4638" indent="-274638"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89038" indent="-274638"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spcBef>
                <a:spcPts val="1200"/>
              </a:spcBef>
              <a:buFont typeface="Wingdings" pitchFamily="2" charset="2"/>
              <a:buChar char="n"/>
            </a:pPr>
            <a:r>
              <a:rPr lang="zh-CN" altLang="zh-CN" sz="2200" dirty="0"/>
              <a:t>人工神经网络的研究最早可以追溯到</a:t>
            </a:r>
            <a:r>
              <a:rPr lang="zh-CN" altLang="zh-CN" sz="2200" b="1" dirty="0">
                <a:solidFill>
                  <a:srgbClr val="0000FF"/>
                </a:solidFill>
              </a:rPr>
              <a:t>人类开始研究自己的智能的时期</a:t>
            </a:r>
            <a:r>
              <a:rPr lang="zh-CN" altLang="zh-CN" sz="2200" dirty="0"/>
              <a:t>，这一时期截止到</a:t>
            </a:r>
            <a:r>
              <a:rPr lang="en-US" altLang="zh-CN" sz="2200" dirty="0"/>
              <a:t>1949</a:t>
            </a:r>
            <a:r>
              <a:rPr lang="zh-CN" altLang="zh-CN" sz="2200" dirty="0" smtClean="0"/>
              <a:t>年</a:t>
            </a:r>
            <a:endParaRPr lang="zh-CN" altLang="zh-CN" sz="2200" dirty="0"/>
          </a:p>
          <a:p>
            <a:pPr eaLnBrk="1" hangingPunct="1">
              <a:spcBef>
                <a:spcPts val="1200"/>
              </a:spcBef>
              <a:buFont typeface="Wingdings" pitchFamily="2" charset="2"/>
              <a:buChar char="n"/>
            </a:pPr>
            <a:r>
              <a:rPr lang="en-US" altLang="zh-CN" sz="2200" dirty="0"/>
              <a:t>1943</a:t>
            </a:r>
            <a:r>
              <a:rPr lang="zh-CN" altLang="zh-CN" sz="2200" dirty="0"/>
              <a:t>年，心理学家</a:t>
            </a:r>
            <a:r>
              <a:rPr lang="en-US" altLang="zh-CN" sz="2200" dirty="0"/>
              <a:t>McCulloch</a:t>
            </a:r>
            <a:r>
              <a:rPr lang="zh-CN" altLang="zh-CN" sz="2200" dirty="0"/>
              <a:t>和数学家</a:t>
            </a:r>
            <a:r>
              <a:rPr lang="en-US" altLang="zh-CN" sz="2200" dirty="0"/>
              <a:t>Pitts</a:t>
            </a:r>
            <a:r>
              <a:rPr lang="zh-CN" altLang="zh-CN" sz="2200" dirty="0"/>
              <a:t>建立起了著名的阈值加权和模型，简称为</a:t>
            </a:r>
            <a:r>
              <a:rPr lang="en-US" altLang="zh-CN" sz="2200" b="1" dirty="0">
                <a:solidFill>
                  <a:srgbClr val="0000FF"/>
                </a:solidFill>
              </a:rPr>
              <a:t>M-P</a:t>
            </a:r>
            <a:r>
              <a:rPr lang="zh-CN" altLang="zh-CN" sz="2200" b="1" dirty="0" smtClean="0">
                <a:solidFill>
                  <a:srgbClr val="0000FF"/>
                </a:solidFill>
              </a:rPr>
              <a:t>模型</a:t>
            </a:r>
            <a:endParaRPr lang="zh-CN" altLang="zh-CN" sz="2200" dirty="0"/>
          </a:p>
          <a:p>
            <a:pPr eaLnBrk="1" hangingPunct="1">
              <a:spcBef>
                <a:spcPts val="1200"/>
              </a:spcBef>
              <a:buFont typeface="Wingdings" pitchFamily="2" charset="2"/>
              <a:buChar char="n"/>
            </a:pPr>
            <a:r>
              <a:rPr lang="en-US" altLang="zh-CN" sz="2200" dirty="0"/>
              <a:t>1949</a:t>
            </a:r>
            <a:r>
              <a:rPr lang="zh-CN" altLang="zh-CN" sz="2200" dirty="0"/>
              <a:t>年，心理学家</a:t>
            </a:r>
            <a:r>
              <a:rPr lang="en-US" altLang="zh-CN" sz="2200" dirty="0"/>
              <a:t>D.O. Hebb</a:t>
            </a:r>
            <a:r>
              <a:rPr lang="zh-CN" altLang="zh-CN" sz="2200" dirty="0"/>
              <a:t>提出神经元之间突触联系是可变的假说。他给出了</a:t>
            </a:r>
            <a:r>
              <a:rPr lang="zh-CN" altLang="zh-CN" sz="2200" b="1" dirty="0">
                <a:solidFill>
                  <a:srgbClr val="0000FF"/>
                </a:solidFill>
              </a:rPr>
              <a:t>人工神经网络的学习律</a:t>
            </a:r>
            <a:r>
              <a:rPr lang="zh-CN" altLang="zh-CN" sz="2200" dirty="0" smtClean="0"/>
              <a:t>——</a:t>
            </a:r>
            <a:r>
              <a:rPr lang="zh-CN" altLang="en-US" sz="2200" dirty="0" smtClean="0"/>
              <a:t>连接</a:t>
            </a:r>
            <a:r>
              <a:rPr lang="zh-CN" altLang="zh-CN" sz="2200" dirty="0" smtClean="0"/>
              <a:t>两</a:t>
            </a:r>
            <a:r>
              <a:rPr lang="zh-CN" altLang="zh-CN" sz="2200" dirty="0"/>
              <a:t>个神经元的突触的强度按如下规则变化：</a:t>
            </a:r>
            <a:endParaRPr lang="en-US" altLang="zh-CN" sz="2200" dirty="0"/>
          </a:p>
          <a:p>
            <a:pPr lvl="1" eaLnBrk="1" hangingPunct="1">
              <a:spcBef>
                <a:spcPts val="1200"/>
              </a:spcBef>
              <a:buFont typeface="Wingdings" pitchFamily="2" charset="2"/>
              <a:buChar char="ü"/>
            </a:pPr>
            <a:r>
              <a:rPr lang="zh-CN" altLang="zh-CN" sz="2200" dirty="0"/>
              <a:t>在任意时刻，当这两个神经元处于同一种状态时，表明这两个神经元具有对问题响应的一致性，所以，它们应该互相支持，其间的信号传输应该加强，这是通过加强其间突触</a:t>
            </a:r>
            <a:r>
              <a:rPr lang="zh-CN" altLang="zh-CN" sz="2200" dirty="0" smtClean="0"/>
              <a:t>的</a:t>
            </a:r>
            <a:r>
              <a:rPr lang="zh-CN" altLang="en-US" sz="2200" dirty="0" smtClean="0"/>
              <a:t>连接</a:t>
            </a:r>
            <a:r>
              <a:rPr lang="zh-CN" altLang="zh-CN" sz="2200" dirty="0" smtClean="0"/>
              <a:t>强度</a:t>
            </a:r>
            <a:r>
              <a:rPr lang="zh-CN" altLang="zh-CN" sz="2200" dirty="0"/>
              <a:t>实现</a:t>
            </a:r>
            <a:r>
              <a:rPr lang="zh-CN" altLang="zh-CN" sz="2200" dirty="0" smtClean="0"/>
              <a:t>的</a:t>
            </a:r>
            <a:endParaRPr lang="en-US" altLang="zh-CN" sz="2200" dirty="0"/>
          </a:p>
          <a:p>
            <a:pPr lvl="1" eaLnBrk="1" hangingPunct="1">
              <a:spcBef>
                <a:spcPts val="1200"/>
              </a:spcBef>
              <a:buFont typeface="Wingdings" pitchFamily="2" charset="2"/>
              <a:buChar char="ü"/>
            </a:pPr>
            <a:r>
              <a:rPr lang="zh-CN" altLang="zh-CN" sz="2200" dirty="0"/>
              <a:t>反之，在某一时刻，当这两个神经元处于不同的状态时，表明它们对问题的响应是不一致的，因此它们之间的突触</a:t>
            </a:r>
            <a:r>
              <a:rPr lang="zh-CN" altLang="zh-CN" sz="2200" dirty="0" smtClean="0"/>
              <a:t>的</a:t>
            </a:r>
            <a:r>
              <a:rPr lang="zh-CN" altLang="en-US" sz="2200" dirty="0" smtClean="0"/>
              <a:t>连接</a:t>
            </a:r>
            <a:r>
              <a:rPr lang="zh-CN" altLang="zh-CN" sz="2200" dirty="0" smtClean="0"/>
              <a:t>强度</a:t>
            </a:r>
            <a:r>
              <a:rPr lang="zh-CN" altLang="zh-CN" sz="2200" dirty="0"/>
              <a:t>被减弱。这被称为</a:t>
            </a:r>
            <a:r>
              <a:rPr lang="en-US" altLang="zh-CN" sz="2200" dirty="0"/>
              <a:t>Hebb</a:t>
            </a:r>
            <a:r>
              <a:rPr lang="zh-CN" altLang="zh-CN" sz="2200" dirty="0" smtClean="0"/>
              <a:t>学习律</a:t>
            </a:r>
            <a:endParaRPr lang="zh-CN" altLang="zh-CN" sz="2200" dirty="0"/>
          </a:p>
        </p:txBody>
      </p:sp>
    </p:spTree>
    <p:extLst>
      <p:ext uri="{BB962C8B-B14F-4D97-AF65-F5344CB8AC3E}">
        <p14:creationId xmlns:p14="http://schemas.microsoft.com/office/powerpoint/2010/main" val="38598071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719137" y="0"/>
            <a:ext cx="7705725" cy="685800"/>
          </a:xfrm>
        </p:spPr>
        <p:txBody>
          <a:bodyPr/>
          <a:lstStyle/>
          <a:p>
            <a:r>
              <a:rPr lang="zh-CN" altLang="zh-CN" sz="3200" dirty="0" smtClean="0">
                <a:latin typeface="微软雅黑" panose="020B0503020204020204" pitchFamily="34" charset="-122"/>
                <a:ea typeface="微软雅黑" panose="020B0503020204020204" pitchFamily="34" charset="-122"/>
              </a:rPr>
              <a:t>第一</a:t>
            </a:r>
            <a:r>
              <a:rPr lang="zh-CN" altLang="zh-CN" sz="3200" dirty="0">
                <a:latin typeface="微软雅黑" panose="020B0503020204020204" pitchFamily="34" charset="-122"/>
                <a:ea typeface="微软雅黑" panose="020B0503020204020204" pitchFamily="34" charset="-122"/>
              </a:rPr>
              <a:t>高潮期</a:t>
            </a:r>
          </a:p>
        </p:txBody>
      </p:sp>
      <p:sp>
        <p:nvSpPr>
          <p:cNvPr id="9113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91140" name="矩形 5"/>
          <p:cNvSpPr>
            <a:spLocks noChangeArrowheads="1"/>
          </p:cNvSpPr>
          <p:nvPr/>
        </p:nvSpPr>
        <p:spPr bwMode="auto">
          <a:xfrm>
            <a:off x="470694" y="1290638"/>
            <a:ext cx="8202612" cy="434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4638" indent="-274638"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spcBef>
                <a:spcPts val="1200"/>
              </a:spcBef>
              <a:buFont typeface="Wingdings" pitchFamily="2" charset="2"/>
              <a:buChar char="n"/>
            </a:pPr>
            <a:r>
              <a:rPr lang="zh-CN" altLang="zh-CN" sz="2400" dirty="0"/>
              <a:t>第一高潮期大体上可以认为是从</a:t>
            </a:r>
            <a:r>
              <a:rPr lang="en-US" altLang="zh-CN" sz="2400" dirty="0"/>
              <a:t>1950</a:t>
            </a:r>
            <a:r>
              <a:rPr lang="zh-CN" altLang="zh-CN" sz="2400" dirty="0"/>
              <a:t>年到</a:t>
            </a:r>
            <a:r>
              <a:rPr lang="en-US" altLang="zh-CN" sz="2400" dirty="0"/>
              <a:t>1968</a:t>
            </a:r>
            <a:r>
              <a:rPr lang="zh-CN" altLang="zh-CN" sz="2400" dirty="0"/>
              <a:t>年，也就是从</a:t>
            </a:r>
            <a:r>
              <a:rPr lang="zh-CN" altLang="zh-CN" sz="2400" b="1" dirty="0">
                <a:solidFill>
                  <a:srgbClr val="0000FF"/>
                </a:solidFill>
              </a:rPr>
              <a:t>单</a:t>
            </a:r>
            <a:r>
              <a:rPr lang="zh-CN" altLang="zh-CN" sz="2400" b="1" dirty="0" smtClean="0">
                <a:solidFill>
                  <a:srgbClr val="0000FF"/>
                </a:solidFill>
              </a:rPr>
              <a:t>级</a:t>
            </a:r>
            <a:r>
              <a:rPr lang="zh-CN" altLang="en-US" sz="2400" b="1" dirty="0" smtClean="0">
                <a:solidFill>
                  <a:srgbClr val="0000FF"/>
                </a:solidFill>
              </a:rPr>
              <a:t>感知机</a:t>
            </a:r>
            <a:r>
              <a:rPr lang="zh-CN" altLang="zh-CN" sz="2400" b="1" dirty="0" smtClean="0">
                <a:solidFill>
                  <a:srgbClr val="0000FF"/>
                </a:solidFill>
              </a:rPr>
              <a:t>（</a:t>
            </a:r>
            <a:r>
              <a:rPr lang="en-US" altLang="zh-CN" sz="2400" b="1" dirty="0">
                <a:solidFill>
                  <a:srgbClr val="0000FF"/>
                </a:solidFill>
              </a:rPr>
              <a:t>Perceptron</a:t>
            </a:r>
            <a:r>
              <a:rPr lang="zh-CN" altLang="zh-CN" sz="2400" b="1" dirty="0">
                <a:solidFill>
                  <a:srgbClr val="0000FF"/>
                </a:solidFill>
              </a:rPr>
              <a:t>）</a:t>
            </a:r>
            <a:r>
              <a:rPr lang="zh-CN" altLang="zh-CN" sz="2400" dirty="0"/>
              <a:t>的构造成功开始，到单</a:t>
            </a:r>
            <a:r>
              <a:rPr lang="zh-CN" altLang="zh-CN" sz="2400" dirty="0" smtClean="0"/>
              <a:t>级</a:t>
            </a:r>
            <a:r>
              <a:rPr lang="zh-CN" altLang="en-US" sz="2400" dirty="0" smtClean="0"/>
              <a:t>感知机</a:t>
            </a:r>
            <a:r>
              <a:rPr lang="zh-CN" altLang="zh-CN" sz="2400" dirty="0" smtClean="0"/>
              <a:t>被</a:t>
            </a:r>
            <a:r>
              <a:rPr lang="zh-CN" altLang="zh-CN" sz="2400" dirty="0"/>
              <a:t>无情的否定</a:t>
            </a:r>
            <a:r>
              <a:rPr lang="zh-CN" altLang="zh-CN" sz="2400" dirty="0" smtClean="0"/>
              <a:t>为止</a:t>
            </a:r>
            <a:endParaRPr lang="en-US" altLang="zh-CN" sz="2400" dirty="0"/>
          </a:p>
          <a:p>
            <a:pPr eaLnBrk="1" hangingPunct="1">
              <a:spcBef>
                <a:spcPts val="1200"/>
              </a:spcBef>
              <a:buFont typeface="Wingdings" pitchFamily="2" charset="2"/>
              <a:buChar char="n"/>
            </a:pPr>
            <a:r>
              <a:rPr lang="zh-CN" altLang="zh-CN" sz="2400" dirty="0"/>
              <a:t>它被人们用于各种问题的求解，甚至在一段时间里，它使人们乐观的认为</a:t>
            </a:r>
            <a:r>
              <a:rPr lang="zh-CN" altLang="zh-CN" sz="2400" b="1" dirty="0">
                <a:solidFill>
                  <a:srgbClr val="0000FF"/>
                </a:solidFill>
              </a:rPr>
              <a:t>几乎已经找到了智能的</a:t>
            </a:r>
            <a:r>
              <a:rPr lang="zh-CN" altLang="zh-CN" sz="2400" b="1" dirty="0" smtClean="0">
                <a:solidFill>
                  <a:srgbClr val="0000FF"/>
                </a:solidFill>
              </a:rPr>
              <a:t>关键</a:t>
            </a:r>
            <a:endParaRPr lang="zh-CN" altLang="zh-CN" sz="2400" dirty="0"/>
          </a:p>
          <a:p>
            <a:pPr eaLnBrk="1" hangingPunct="1">
              <a:spcBef>
                <a:spcPts val="1200"/>
              </a:spcBef>
              <a:buFont typeface="Wingdings" pitchFamily="2" charset="2"/>
              <a:buChar char="n"/>
            </a:pPr>
            <a:r>
              <a:rPr lang="zh-CN" altLang="zh-CN" sz="2400" dirty="0"/>
              <a:t>早期的成功，给人们带来了极大的兴奋。不少人认为，只要其他的技术条件成熟，就可以重构人脑，因为重构人脑的问题已转换成建立一个足够大的网络的</a:t>
            </a:r>
            <a:r>
              <a:rPr lang="zh-CN" altLang="zh-CN" sz="2400" dirty="0" smtClean="0"/>
              <a:t>问题</a:t>
            </a:r>
            <a:endParaRPr lang="en-US" altLang="zh-CN" sz="2400" dirty="0"/>
          </a:p>
          <a:p>
            <a:pPr eaLnBrk="1" hangingPunct="1">
              <a:spcBef>
                <a:spcPts val="1200"/>
              </a:spcBef>
              <a:buFont typeface="Wingdings" pitchFamily="2" charset="2"/>
              <a:buChar char="n"/>
            </a:pPr>
            <a:r>
              <a:rPr lang="zh-CN" altLang="zh-CN" sz="2400" dirty="0"/>
              <a:t>包括美国政府在内的许多部门都开始大批投入此项研究，希望尽快占领</a:t>
            </a:r>
            <a:r>
              <a:rPr lang="zh-CN" altLang="zh-CN" sz="2400" dirty="0" smtClean="0"/>
              <a:t>制高点</a:t>
            </a:r>
            <a:endParaRPr lang="zh-CN" altLang="zh-CN" sz="2000" dirty="0"/>
          </a:p>
        </p:txBody>
      </p:sp>
      <p:sp>
        <p:nvSpPr>
          <p:cNvPr id="5"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16</a:t>
            </a:fld>
            <a:endParaRPr lang="en-US" altLang="zh-CN" dirty="0"/>
          </a:p>
        </p:txBody>
      </p:sp>
    </p:spTree>
    <p:extLst>
      <p:ext uri="{BB962C8B-B14F-4D97-AF65-F5344CB8AC3E}">
        <p14:creationId xmlns:p14="http://schemas.microsoft.com/office/powerpoint/2010/main" val="47210180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3418" y="0"/>
            <a:ext cx="7705725" cy="685800"/>
          </a:xfrm>
        </p:spPr>
        <p:txBody>
          <a:bodyPr/>
          <a:lstStyle/>
          <a:p>
            <a:r>
              <a:rPr lang="zh-CN" altLang="zh-CN" sz="3200" dirty="0" smtClean="0">
                <a:latin typeface="微软雅黑" panose="020B0503020204020204" pitchFamily="34" charset="-122"/>
                <a:ea typeface="微软雅黑" panose="020B0503020204020204" pitchFamily="34" charset="-122"/>
              </a:rPr>
              <a:t>反思</a:t>
            </a:r>
            <a:r>
              <a:rPr lang="zh-CN" altLang="zh-CN" sz="3200" dirty="0">
                <a:latin typeface="微软雅黑" panose="020B0503020204020204" pitchFamily="34" charset="-122"/>
                <a:ea typeface="微软雅黑" panose="020B0503020204020204" pitchFamily="34" charset="-122"/>
              </a:rPr>
              <a:t>期</a:t>
            </a:r>
          </a:p>
        </p:txBody>
      </p:sp>
      <p:sp>
        <p:nvSpPr>
          <p:cNvPr id="9216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92164" name="矩形 5"/>
          <p:cNvSpPr>
            <a:spLocks noChangeArrowheads="1"/>
          </p:cNvSpPr>
          <p:nvPr/>
        </p:nvSpPr>
        <p:spPr bwMode="auto">
          <a:xfrm>
            <a:off x="533400" y="990600"/>
            <a:ext cx="8202612"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spcBef>
                <a:spcPts val="1200"/>
              </a:spcBef>
              <a:buFont typeface="Wingdings" pitchFamily="2" charset="2"/>
              <a:buChar char="n"/>
            </a:pPr>
            <a:r>
              <a:rPr lang="en-US" altLang="zh-CN" sz="2400" dirty="0"/>
              <a:t>M.L. Minsky</a:t>
            </a:r>
            <a:r>
              <a:rPr lang="zh-CN" altLang="zh-CN" sz="2400" dirty="0"/>
              <a:t>和</a:t>
            </a:r>
            <a:r>
              <a:rPr lang="en-US" altLang="zh-CN" sz="2400" dirty="0"/>
              <a:t>S. </a:t>
            </a:r>
            <a:r>
              <a:rPr lang="en-US" altLang="zh-CN" sz="2400" dirty="0" err="1"/>
              <a:t>Papert</a:t>
            </a:r>
            <a:r>
              <a:rPr lang="zh-CN" altLang="zh-CN" sz="2400" dirty="0"/>
              <a:t>对单</a:t>
            </a:r>
            <a:r>
              <a:rPr lang="zh-CN" altLang="zh-CN" sz="2400" dirty="0" smtClean="0"/>
              <a:t>级</a:t>
            </a:r>
            <a:r>
              <a:rPr lang="zh-CN" altLang="en-US" sz="2400" dirty="0" smtClean="0"/>
              <a:t>感知机</a:t>
            </a:r>
            <a:r>
              <a:rPr lang="zh-CN" altLang="zh-CN" sz="2400" dirty="0" smtClean="0"/>
              <a:t>进行</a:t>
            </a:r>
            <a:r>
              <a:rPr lang="zh-CN" altLang="zh-CN" sz="2400" dirty="0"/>
              <a:t>了深入的研究，从理论上证明了当时的</a:t>
            </a:r>
            <a:r>
              <a:rPr lang="zh-CN" altLang="zh-CN" sz="2400" b="1" dirty="0">
                <a:solidFill>
                  <a:srgbClr val="0000FF"/>
                </a:solidFill>
              </a:rPr>
              <a:t>单</a:t>
            </a:r>
            <a:r>
              <a:rPr lang="zh-CN" altLang="zh-CN" sz="2400" b="1" dirty="0" smtClean="0">
                <a:solidFill>
                  <a:srgbClr val="0000FF"/>
                </a:solidFill>
              </a:rPr>
              <a:t>级</a:t>
            </a:r>
            <a:r>
              <a:rPr lang="zh-CN" altLang="en-US" sz="2400" b="1" dirty="0" smtClean="0">
                <a:solidFill>
                  <a:srgbClr val="0000FF"/>
                </a:solidFill>
              </a:rPr>
              <a:t>感知机</a:t>
            </a:r>
            <a:r>
              <a:rPr lang="zh-CN" altLang="zh-CN" sz="2400" b="1" dirty="0" smtClean="0">
                <a:solidFill>
                  <a:srgbClr val="0000FF"/>
                </a:solidFill>
              </a:rPr>
              <a:t>无法</a:t>
            </a:r>
            <a:r>
              <a:rPr lang="zh-CN" altLang="zh-CN" sz="2400" b="1" dirty="0">
                <a:solidFill>
                  <a:srgbClr val="0000FF"/>
                </a:solidFill>
              </a:rPr>
              <a:t>解决许多简单的问题</a:t>
            </a:r>
            <a:r>
              <a:rPr lang="zh-CN" altLang="zh-CN" sz="2400" dirty="0"/>
              <a:t>。在这些问题中，甚至包括</a:t>
            </a:r>
            <a:r>
              <a:rPr lang="zh-CN" altLang="zh-CN" sz="2400" b="1" dirty="0">
                <a:solidFill>
                  <a:srgbClr val="0000FF"/>
                </a:solidFill>
              </a:rPr>
              <a:t>最基本的“异或”问题</a:t>
            </a:r>
            <a:r>
              <a:rPr lang="zh-CN" altLang="zh-CN" sz="2400" dirty="0"/>
              <a:t>。这一成果在《</a:t>
            </a:r>
            <a:r>
              <a:rPr lang="en-US" altLang="zh-CN" sz="2400" dirty="0"/>
              <a:t>Perceptron</a:t>
            </a:r>
            <a:r>
              <a:rPr lang="zh-CN" altLang="zh-CN" sz="2400" dirty="0"/>
              <a:t>》一书中发表，该书由</a:t>
            </a:r>
            <a:r>
              <a:rPr lang="en-US" altLang="zh-CN" sz="2400" dirty="0"/>
              <a:t>MIT</a:t>
            </a:r>
            <a:r>
              <a:rPr lang="zh-CN" altLang="zh-CN" sz="2400" dirty="0"/>
              <a:t>出版社在</a:t>
            </a:r>
            <a:r>
              <a:rPr lang="en-US" altLang="zh-CN" sz="2400" dirty="0"/>
              <a:t>1969</a:t>
            </a:r>
            <a:r>
              <a:rPr lang="zh-CN" altLang="zh-CN" sz="2400" dirty="0"/>
              <a:t>年出版发行。以该书的出版为标志，人们对人工神经网络的研究进入了反思</a:t>
            </a:r>
            <a:r>
              <a:rPr lang="zh-CN" altLang="zh-CN" sz="2400" dirty="0" smtClean="0"/>
              <a:t>期</a:t>
            </a:r>
            <a:endParaRPr lang="zh-CN" altLang="zh-CN" sz="2400" dirty="0"/>
          </a:p>
          <a:p>
            <a:pPr eaLnBrk="1" hangingPunct="1">
              <a:spcBef>
                <a:spcPts val="1200"/>
              </a:spcBef>
              <a:buFont typeface="Wingdings" pitchFamily="2" charset="2"/>
              <a:buChar char="n"/>
            </a:pPr>
            <a:r>
              <a:rPr lang="zh-CN" altLang="zh-CN" sz="2400" dirty="0"/>
              <a:t>在</a:t>
            </a:r>
            <a:r>
              <a:rPr lang="en-US" altLang="zh-CN" sz="2400" dirty="0"/>
              <a:t>20</a:t>
            </a:r>
            <a:r>
              <a:rPr lang="zh-CN" altLang="zh-CN" sz="2400" dirty="0"/>
              <a:t>世纪</a:t>
            </a:r>
            <a:r>
              <a:rPr lang="en-US" altLang="zh-CN" sz="2400" dirty="0"/>
              <a:t>70</a:t>
            </a:r>
            <a:r>
              <a:rPr lang="zh-CN" altLang="zh-CN" sz="2400" dirty="0"/>
              <a:t>年代和</a:t>
            </a:r>
            <a:r>
              <a:rPr lang="en-US" altLang="zh-CN" sz="2400" dirty="0"/>
              <a:t>80</a:t>
            </a:r>
            <a:r>
              <a:rPr lang="zh-CN" altLang="zh-CN" sz="2400" dirty="0"/>
              <a:t>年代早期，他们的研究结果很难得到发表，而且是散布于各种杂志之中，使得不少有意义的成果即使在发表之后，也难以被同行看到，这</a:t>
            </a:r>
            <a:r>
              <a:rPr lang="zh-CN" altLang="zh-CN" sz="2400" b="1" dirty="0">
                <a:solidFill>
                  <a:srgbClr val="0000FF"/>
                </a:solidFill>
              </a:rPr>
              <a:t>导致了反思期的延长</a:t>
            </a:r>
            <a:r>
              <a:rPr lang="zh-CN" altLang="zh-CN" sz="2400" dirty="0"/>
              <a:t>。著名的</a:t>
            </a:r>
            <a:r>
              <a:rPr lang="en-US" altLang="zh-CN" sz="2400" dirty="0"/>
              <a:t>BP</a:t>
            </a:r>
            <a:r>
              <a:rPr lang="zh-CN" altLang="zh-CN" sz="2400" dirty="0"/>
              <a:t>算法的研究就是一个</a:t>
            </a:r>
            <a:r>
              <a:rPr lang="zh-CN" altLang="zh-CN" sz="2400" dirty="0" smtClean="0"/>
              <a:t>例子</a:t>
            </a:r>
            <a:endParaRPr lang="zh-CN" altLang="zh-CN" sz="2400" dirty="0"/>
          </a:p>
          <a:p>
            <a:pPr eaLnBrk="1" hangingPunct="1">
              <a:spcBef>
                <a:spcPts val="1200"/>
              </a:spcBef>
              <a:buFont typeface="Wingdings" pitchFamily="2" charset="2"/>
              <a:buChar char="n"/>
            </a:pPr>
            <a:r>
              <a:rPr lang="zh-CN" altLang="zh-CN" sz="2400" dirty="0"/>
              <a:t>在这一段的反思中，人们发现，有一类问题是单</a:t>
            </a:r>
            <a:r>
              <a:rPr lang="zh-CN" altLang="zh-CN" sz="2400" dirty="0" smtClean="0"/>
              <a:t>级</a:t>
            </a:r>
            <a:r>
              <a:rPr lang="zh-CN" altLang="en-US" sz="2400" dirty="0" smtClean="0"/>
              <a:t>感知机</a:t>
            </a:r>
            <a:r>
              <a:rPr lang="zh-CN" altLang="zh-CN" sz="2400" dirty="0" smtClean="0"/>
              <a:t>无法</a:t>
            </a:r>
            <a:r>
              <a:rPr lang="zh-CN" altLang="zh-CN" sz="2400" dirty="0"/>
              <a:t>解决的，这</a:t>
            </a:r>
            <a:r>
              <a:rPr lang="zh-CN" altLang="zh-CN" sz="2400" b="1" dirty="0">
                <a:solidFill>
                  <a:srgbClr val="0000FF"/>
                </a:solidFill>
              </a:rPr>
              <a:t>类问题是线性不可分的</a:t>
            </a:r>
            <a:r>
              <a:rPr lang="zh-CN" altLang="zh-CN" sz="2400" dirty="0"/>
              <a:t>。要想突破线性不可分问题，必须</a:t>
            </a:r>
            <a:r>
              <a:rPr lang="zh-CN" altLang="zh-CN" sz="2400" b="1" dirty="0">
                <a:solidFill>
                  <a:srgbClr val="0000FF"/>
                </a:solidFill>
              </a:rPr>
              <a:t>采用功能更强的</a:t>
            </a:r>
            <a:r>
              <a:rPr lang="zh-CN" altLang="zh-CN" sz="2400" b="1" dirty="0" smtClean="0">
                <a:solidFill>
                  <a:srgbClr val="0000FF"/>
                </a:solidFill>
              </a:rPr>
              <a:t>多级网络</a:t>
            </a:r>
            <a:endParaRPr lang="zh-CN" altLang="zh-CN" sz="2000" dirty="0"/>
          </a:p>
        </p:txBody>
      </p:sp>
      <p:sp>
        <p:nvSpPr>
          <p:cNvPr id="5"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17</a:t>
            </a:fld>
            <a:endParaRPr lang="en-US" altLang="zh-CN" dirty="0"/>
          </a:p>
        </p:txBody>
      </p:sp>
    </p:spTree>
    <p:extLst>
      <p:ext uri="{BB962C8B-B14F-4D97-AF65-F5344CB8AC3E}">
        <p14:creationId xmlns:p14="http://schemas.microsoft.com/office/powerpoint/2010/main" val="259221301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09600" y="0"/>
            <a:ext cx="7705725" cy="685800"/>
          </a:xfrm>
        </p:spPr>
        <p:txBody>
          <a:bodyPr/>
          <a:lstStyle/>
          <a:p>
            <a:r>
              <a:rPr lang="zh-CN" altLang="zh-CN" sz="3200" dirty="0" smtClean="0">
                <a:latin typeface="微软雅黑" panose="020B0503020204020204" pitchFamily="34" charset="-122"/>
                <a:ea typeface="微软雅黑" panose="020B0503020204020204" pitchFamily="34" charset="-122"/>
              </a:rPr>
              <a:t>第二</a:t>
            </a:r>
            <a:r>
              <a:rPr lang="zh-CN" altLang="zh-CN" sz="3200" dirty="0">
                <a:latin typeface="微软雅黑" panose="020B0503020204020204" pitchFamily="34" charset="-122"/>
                <a:ea typeface="微软雅黑" panose="020B0503020204020204" pitchFamily="34" charset="-122"/>
              </a:rPr>
              <a:t>高潮期</a:t>
            </a:r>
          </a:p>
        </p:txBody>
      </p:sp>
      <p:sp>
        <p:nvSpPr>
          <p:cNvPr id="9318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93188" name="矩形 5"/>
          <p:cNvSpPr>
            <a:spLocks noChangeArrowheads="1"/>
          </p:cNvSpPr>
          <p:nvPr/>
        </p:nvSpPr>
        <p:spPr bwMode="auto">
          <a:xfrm>
            <a:off x="555625" y="1066800"/>
            <a:ext cx="8207375"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914400" indent="-45720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spcBef>
                <a:spcPts val="1200"/>
              </a:spcBef>
            </a:pPr>
            <a:r>
              <a:rPr lang="zh-CN" altLang="zh-CN" sz="2400" dirty="0" smtClean="0"/>
              <a:t>人工神经网络</a:t>
            </a:r>
            <a:r>
              <a:rPr lang="zh-CN" altLang="zh-CN" sz="2400" dirty="0"/>
              <a:t>研究的第二次高潮到来的标志是</a:t>
            </a:r>
            <a:r>
              <a:rPr lang="zh-CN" altLang="zh-CN" sz="2400" b="1" dirty="0">
                <a:solidFill>
                  <a:srgbClr val="0000FF"/>
                </a:solidFill>
              </a:rPr>
              <a:t>美国加州理工学院生物物理学家</a:t>
            </a:r>
            <a:r>
              <a:rPr lang="en-US" altLang="zh-CN" sz="2400" b="1" dirty="0">
                <a:solidFill>
                  <a:srgbClr val="0000FF"/>
                </a:solidFill>
              </a:rPr>
              <a:t>J. Hopfield</a:t>
            </a:r>
            <a:r>
              <a:rPr lang="zh-CN" altLang="zh-CN" sz="2400" b="1" dirty="0">
                <a:solidFill>
                  <a:srgbClr val="0000FF"/>
                </a:solidFill>
              </a:rPr>
              <a:t>的两篇重要论文分别于</a:t>
            </a:r>
            <a:r>
              <a:rPr lang="en-US" altLang="zh-CN" sz="2400" b="1" dirty="0">
                <a:solidFill>
                  <a:srgbClr val="0000FF"/>
                </a:solidFill>
              </a:rPr>
              <a:t>1982</a:t>
            </a:r>
            <a:r>
              <a:rPr lang="zh-CN" altLang="zh-CN" sz="2400" b="1" dirty="0">
                <a:solidFill>
                  <a:srgbClr val="0000FF"/>
                </a:solidFill>
              </a:rPr>
              <a:t>年和</a:t>
            </a:r>
            <a:r>
              <a:rPr lang="en-US" altLang="zh-CN" sz="2400" b="1" dirty="0">
                <a:solidFill>
                  <a:srgbClr val="0000FF"/>
                </a:solidFill>
              </a:rPr>
              <a:t>1984</a:t>
            </a:r>
            <a:r>
              <a:rPr lang="zh-CN" altLang="zh-CN" sz="2400" b="1" dirty="0">
                <a:solidFill>
                  <a:srgbClr val="0000FF"/>
                </a:solidFill>
              </a:rPr>
              <a:t>年在美国科学院院刊上发表</a:t>
            </a:r>
            <a:r>
              <a:rPr lang="zh-CN" altLang="zh-CN" sz="2400" dirty="0"/>
              <a:t>。总结起来，这个期间的代表作有：</a:t>
            </a:r>
          </a:p>
          <a:p>
            <a:pPr lvl="1" eaLnBrk="1" hangingPunct="1">
              <a:spcBef>
                <a:spcPts val="1200"/>
              </a:spcBef>
              <a:buFontTx/>
              <a:buAutoNum type="arabicParenR"/>
            </a:pPr>
            <a:r>
              <a:rPr lang="en-US" altLang="zh-CN" sz="2400" dirty="0"/>
              <a:t>1982</a:t>
            </a:r>
            <a:r>
              <a:rPr lang="zh-CN" altLang="zh-CN" sz="2400" dirty="0"/>
              <a:t>年，</a:t>
            </a:r>
            <a:r>
              <a:rPr lang="en-US" altLang="zh-CN" sz="2400" dirty="0"/>
              <a:t>J. Hopfield</a:t>
            </a:r>
            <a:r>
              <a:rPr lang="zh-CN" altLang="zh-CN" sz="2400" dirty="0"/>
              <a:t>提出循环</a:t>
            </a:r>
            <a:r>
              <a:rPr lang="zh-CN" altLang="zh-CN" sz="2400" dirty="0" smtClean="0"/>
              <a:t>网络</a:t>
            </a:r>
            <a:endParaRPr lang="en-US" altLang="zh-CN" sz="2400" dirty="0"/>
          </a:p>
          <a:p>
            <a:pPr lvl="1" eaLnBrk="1" hangingPunct="1">
              <a:spcBef>
                <a:spcPts val="1200"/>
              </a:spcBef>
              <a:buFontTx/>
              <a:buAutoNum type="arabicParenR"/>
            </a:pPr>
            <a:r>
              <a:rPr lang="en-US" altLang="zh-CN" sz="2400" dirty="0"/>
              <a:t>1984</a:t>
            </a:r>
            <a:r>
              <a:rPr lang="zh-CN" altLang="zh-CN" sz="2400" dirty="0"/>
              <a:t>年，</a:t>
            </a:r>
            <a:r>
              <a:rPr lang="en-US" altLang="zh-CN" sz="2400" dirty="0" err="1"/>
              <a:t>J.Hopfield</a:t>
            </a:r>
            <a:r>
              <a:rPr lang="zh-CN" altLang="zh-CN" sz="2400" dirty="0"/>
              <a:t>设计研制了称为</a:t>
            </a:r>
            <a:r>
              <a:rPr lang="en-US" altLang="zh-CN" sz="2400" dirty="0"/>
              <a:t>Hopfield</a:t>
            </a:r>
            <a:r>
              <a:rPr lang="zh-CN" altLang="zh-CN" sz="2400" dirty="0"/>
              <a:t>网的</a:t>
            </a:r>
            <a:r>
              <a:rPr lang="zh-CN" altLang="zh-CN" sz="2400" dirty="0" smtClean="0"/>
              <a:t>电路</a:t>
            </a:r>
            <a:endParaRPr lang="en-US" altLang="zh-CN" sz="2400" dirty="0"/>
          </a:p>
          <a:p>
            <a:pPr lvl="1" eaLnBrk="1" hangingPunct="1">
              <a:spcBef>
                <a:spcPts val="1200"/>
              </a:spcBef>
              <a:buFontTx/>
              <a:buAutoNum type="arabicParenR"/>
            </a:pPr>
            <a:r>
              <a:rPr lang="en-US" altLang="zh-CN" sz="2400" dirty="0"/>
              <a:t>1985</a:t>
            </a:r>
            <a:r>
              <a:rPr lang="zh-CN" altLang="zh-CN" sz="2400" dirty="0"/>
              <a:t>年，美国加州大学圣地亚哥分校（</a:t>
            </a:r>
            <a:r>
              <a:rPr lang="en-US" altLang="zh-CN" sz="2400" dirty="0"/>
              <a:t>UCSD</a:t>
            </a:r>
            <a:r>
              <a:rPr lang="zh-CN" altLang="zh-CN" sz="2400" dirty="0"/>
              <a:t>）的</a:t>
            </a:r>
            <a:r>
              <a:rPr lang="en-US" altLang="zh-CN" sz="2400" dirty="0"/>
              <a:t>Hinton</a:t>
            </a:r>
            <a:r>
              <a:rPr lang="zh-CN" altLang="zh-CN" sz="2400" dirty="0"/>
              <a:t>等人提出所谓的</a:t>
            </a:r>
            <a:r>
              <a:rPr lang="en-US" altLang="zh-CN" sz="2400" dirty="0"/>
              <a:t>Boltzmann</a:t>
            </a:r>
            <a:r>
              <a:rPr lang="zh-CN" altLang="zh-CN" sz="2400" dirty="0" smtClean="0"/>
              <a:t>机</a:t>
            </a:r>
            <a:endParaRPr lang="en-US" altLang="zh-CN" sz="2400" dirty="0"/>
          </a:p>
          <a:p>
            <a:pPr lvl="1" eaLnBrk="1" hangingPunct="1">
              <a:spcBef>
                <a:spcPts val="1200"/>
              </a:spcBef>
              <a:buFontTx/>
              <a:buAutoNum type="arabicParenR"/>
            </a:pPr>
            <a:r>
              <a:rPr lang="en-US" altLang="zh-CN" sz="2400" dirty="0"/>
              <a:t>1986</a:t>
            </a:r>
            <a:r>
              <a:rPr lang="zh-CN" altLang="zh-CN" sz="2400" dirty="0"/>
              <a:t>年，</a:t>
            </a:r>
            <a:r>
              <a:rPr lang="en-US" altLang="zh-CN" sz="2400" dirty="0" err="1"/>
              <a:t>Rumelhart</a:t>
            </a:r>
            <a:r>
              <a:rPr lang="zh-CN" altLang="zh-CN" sz="2400" dirty="0"/>
              <a:t>等研究者重新独立提出多层网络的学习算法——</a:t>
            </a:r>
            <a:r>
              <a:rPr lang="en-US" altLang="zh-CN" sz="2400" dirty="0"/>
              <a:t>BP</a:t>
            </a:r>
            <a:r>
              <a:rPr lang="zh-CN" altLang="zh-CN" sz="2400" dirty="0"/>
              <a:t>算法，较好的解决了多层网络的学习</a:t>
            </a:r>
            <a:r>
              <a:rPr lang="zh-CN" altLang="zh-CN" sz="2400" dirty="0" smtClean="0"/>
              <a:t>问题</a:t>
            </a:r>
            <a:endParaRPr lang="en-US" altLang="zh-CN" sz="2400" dirty="0"/>
          </a:p>
        </p:txBody>
      </p:sp>
      <p:sp>
        <p:nvSpPr>
          <p:cNvPr id="5"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18</a:t>
            </a:fld>
            <a:endParaRPr lang="en-US" altLang="zh-CN" dirty="0"/>
          </a:p>
        </p:txBody>
      </p:sp>
    </p:spTree>
    <p:extLst>
      <p:ext uri="{BB962C8B-B14F-4D97-AF65-F5344CB8AC3E}">
        <p14:creationId xmlns:p14="http://schemas.microsoft.com/office/powerpoint/2010/main" val="36036915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530225" y="0"/>
            <a:ext cx="7705725" cy="685800"/>
          </a:xfrm>
        </p:spPr>
        <p:txBody>
          <a:bodyPr/>
          <a:lstStyle/>
          <a:p>
            <a:r>
              <a:rPr lang="zh-CN" altLang="zh-CN" sz="3200" dirty="0" smtClean="0">
                <a:latin typeface="微软雅黑" panose="020B0503020204020204" pitchFamily="34" charset="-122"/>
                <a:ea typeface="微软雅黑" panose="020B0503020204020204" pitchFamily="34" charset="-122"/>
              </a:rPr>
              <a:t>再</a:t>
            </a:r>
            <a:r>
              <a:rPr lang="zh-CN" altLang="zh-CN" sz="3200" dirty="0">
                <a:latin typeface="微软雅黑" panose="020B0503020204020204" pitchFamily="34" charset="-122"/>
                <a:ea typeface="微软雅黑" panose="020B0503020204020204" pitchFamily="34" charset="-122"/>
              </a:rPr>
              <a:t>认识与应用研究期</a:t>
            </a:r>
          </a:p>
        </p:txBody>
      </p:sp>
      <p:sp>
        <p:nvSpPr>
          <p:cNvPr id="9421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94212" name="矩形 5"/>
          <p:cNvSpPr>
            <a:spLocks noChangeArrowheads="1"/>
          </p:cNvSpPr>
          <p:nvPr/>
        </p:nvSpPr>
        <p:spPr bwMode="auto">
          <a:xfrm>
            <a:off x="555625" y="1125538"/>
            <a:ext cx="8054975" cy="529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5125" indent="-365125" eaLnBrk="0" hangingPunct="0">
              <a:defRPr sz="1400">
                <a:solidFill>
                  <a:schemeClr val="tx1"/>
                </a:solidFill>
                <a:latin typeface="Arial" pitchFamily="34" charset="0"/>
                <a:ea typeface="宋体" pitchFamily="2" charset="-122"/>
              </a:defRPr>
            </a:lvl1pPr>
            <a:lvl2pPr marL="971550" indent="-5143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spcBef>
                <a:spcPts val="1200"/>
              </a:spcBef>
              <a:buFont typeface="Wingdings" pitchFamily="2" charset="2"/>
              <a:buChar char="n"/>
            </a:pPr>
            <a:r>
              <a:rPr lang="zh-CN" altLang="zh-CN" sz="2400" dirty="0"/>
              <a:t>实际上，步人</a:t>
            </a:r>
            <a:r>
              <a:rPr lang="en-US" altLang="zh-CN" sz="2400" dirty="0"/>
              <a:t>20</a:t>
            </a:r>
            <a:r>
              <a:rPr lang="zh-CN" altLang="zh-CN" sz="2400" dirty="0"/>
              <a:t>世纪</a:t>
            </a:r>
            <a:r>
              <a:rPr lang="en-US" altLang="zh-CN" sz="2400" dirty="0"/>
              <a:t>90</a:t>
            </a:r>
            <a:r>
              <a:rPr lang="zh-CN" altLang="zh-CN" sz="2400" dirty="0"/>
              <a:t>年代后，人们发现，</a:t>
            </a:r>
            <a:r>
              <a:rPr lang="zh-CN" altLang="zh-CN" sz="2400" b="1" dirty="0">
                <a:solidFill>
                  <a:srgbClr val="FF0000"/>
                </a:solidFill>
              </a:rPr>
              <a:t>关于人工神经网络还有许多待解决的问题</a:t>
            </a:r>
            <a:r>
              <a:rPr lang="zh-CN" altLang="zh-CN" sz="2400" dirty="0"/>
              <a:t>，其中包括许多理论</a:t>
            </a:r>
            <a:r>
              <a:rPr lang="zh-CN" altLang="zh-CN" sz="2400" dirty="0" smtClean="0"/>
              <a:t>问题</a:t>
            </a:r>
            <a:endParaRPr lang="en-US" altLang="zh-CN" sz="2400" dirty="0"/>
          </a:p>
          <a:p>
            <a:pPr eaLnBrk="1" hangingPunct="1">
              <a:spcBef>
                <a:spcPts val="1200"/>
              </a:spcBef>
              <a:buFont typeface="Wingdings" pitchFamily="2" charset="2"/>
              <a:buChar char="n"/>
            </a:pPr>
            <a:r>
              <a:rPr lang="zh-CN" altLang="zh-CN" sz="2400" dirty="0"/>
              <a:t>人工神经网络的不精确推理，使得它因为结果的精度较低而远远不能满足用户的</a:t>
            </a:r>
            <a:r>
              <a:rPr lang="zh-CN" altLang="zh-CN" sz="2400" dirty="0" smtClean="0"/>
              <a:t>需要</a:t>
            </a:r>
            <a:endParaRPr lang="en-US" altLang="zh-CN" sz="2400" dirty="0" smtClean="0"/>
          </a:p>
          <a:p>
            <a:pPr marL="0" indent="0" eaLnBrk="1" hangingPunct="1">
              <a:spcBef>
                <a:spcPts val="1200"/>
              </a:spcBef>
            </a:pPr>
            <a:r>
              <a:rPr lang="zh-CN" altLang="zh-CN" sz="2400" dirty="0" smtClean="0"/>
              <a:t>目前，</a:t>
            </a:r>
            <a:r>
              <a:rPr lang="zh-CN" altLang="zh-CN" sz="2400" b="1" dirty="0" smtClean="0">
                <a:solidFill>
                  <a:srgbClr val="FF0000"/>
                </a:solidFill>
              </a:rPr>
              <a:t>大多数</a:t>
            </a:r>
            <a:r>
              <a:rPr lang="zh-CN" altLang="zh-CN" sz="2400" b="1" dirty="0">
                <a:solidFill>
                  <a:srgbClr val="FF0000"/>
                </a:solidFill>
              </a:rPr>
              <a:t>的研究主要集中在以下三个方面</a:t>
            </a:r>
            <a:r>
              <a:rPr lang="zh-CN" altLang="zh-CN" sz="2400" dirty="0"/>
              <a:t>：</a:t>
            </a:r>
          </a:p>
          <a:p>
            <a:pPr lvl="1" eaLnBrk="1" hangingPunct="1">
              <a:spcBef>
                <a:spcPts val="1200"/>
              </a:spcBef>
              <a:buFontTx/>
              <a:buAutoNum type="arabicParenR"/>
            </a:pPr>
            <a:r>
              <a:rPr lang="zh-CN" altLang="zh-CN" sz="2400" dirty="0"/>
              <a:t>开发现有模型的应用，并在应用中根据实际运行情况对模型、算法加以改造，以提高网络的训练速度和运行的</a:t>
            </a:r>
            <a:r>
              <a:rPr lang="zh-CN" altLang="zh-CN" sz="2400" dirty="0" smtClean="0"/>
              <a:t>准确度</a:t>
            </a:r>
            <a:endParaRPr lang="en-US" altLang="zh-CN" sz="2400" dirty="0"/>
          </a:p>
          <a:p>
            <a:pPr lvl="1" eaLnBrk="1" hangingPunct="1">
              <a:spcBef>
                <a:spcPts val="1200"/>
              </a:spcBef>
              <a:buFontTx/>
              <a:buAutoNum type="arabicParenR"/>
            </a:pPr>
            <a:r>
              <a:rPr lang="zh-CN" altLang="zh-CN" sz="2400" dirty="0"/>
              <a:t>希望在理论上寻找新的突破，建立新的专用</a:t>
            </a:r>
            <a:r>
              <a:rPr lang="en-US" altLang="zh-CN" sz="2400" dirty="0"/>
              <a:t>/</a:t>
            </a:r>
            <a:r>
              <a:rPr lang="zh-CN" altLang="zh-CN" sz="2400" dirty="0"/>
              <a:t>通用模型和</a:t>
            </a:r>
            <a:r>
              <a:rPr lang="zh-CN" altLang="zh-CN" sz="2400" dirty="0" smtClean="0"/>
              <a:t>算法</a:t>
            </a:r>
            <a:endParaRPr lang="en-US" altLang="zh-CN" sz="2400" dirty="0"/>
          </a:p>
          <a:p>
            <a:pPr lvl="1" eaLnBrk="1" hangingPunct="1">
              <a:spcBef>
                <a:spcPts val="1200"/>
              </a:spcBef>
              <a:buFontTx/>
              <a:buAutoNum type="arabicParenR"/>
            </a:pPr>
            <a:r>
              <a:rPr lang="zh-CN" altLang="zh-CN" sz="2400" dirty="0"/>
              <a:t>进一步对生物神经系统进行研究，不断丰富对人脑的</a:t>
            </a:r>
            <a:r>
              <a:rPr lang="zh-CN" altLang="zh-CN" sz="2400" dirty="0" smtClean="0"/>
              <a:t>认识</a:t>
            </a:r>
            <a:endParaRPr lang="zh-CN" altLang="zh-CN" sz="2400" dirty="0"/>
          </a:p>
        </p:txBody>
      </p:sp>
      <p:sp>
        <p:nvSpPr>
          <p:cNvPr id="5"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19</a:t>
            </a:fld>
            <a:endParaRPr lang="en-US" altLang="zh-CN" dirty="0"/>
          </a:p>
        </p:txBody>
      </p:sp>
    </p:spTree>
    <p:extLst>
      <p:ext uri="{BB962C8B-B14F-4D97-AF65-F5344CB8AC3E}">
        <p14:creationId xmlns:p14="http://schemas.microsoft.com/office/powerpoint/2010/main" val="40733763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a:t>
            </a:fld>
            <a:endParaRPr lang="en-US" altLang="zh-CN" dirty="0"/>
          </a:p>
        </p:txBody>
      </p:sp>
      <p:sp>
        <p:nvSpPr>
          <p:cNvPr id="7" name="TextBox 6"/>
          <p:cNvSpPr txBox="1"/>
          <p:nvPr/>
        </p:nvSpPr>
        <p:spPr>
          <a:xfrm>
            <a:off x="4800600" y="4081641"/>
            <a:ext cx="4038600" cy="2319159"/>
          </a:xfrm>
          <a:prstGeom prst="rect">
            <a:avLst/>
          </a:prstGeom>
          <a:noFill/>
        </p:spPr>
        <p:txBody>
          <a:bodyPr wrap="square" rtlCol="0">
            <a:noAutofit/>
          </a:bodyPr>
          <a:lstStyle/>
          <a:p>
            <a:pPr indent="442913">
              <a:spcBef>
                <a:spcPts val="1200"/>
              </a:spcBef>
              <a:buFont typeface="Wingdings" pitchFamily="2" charset="2"/>
              <a:buChar char="Ø"/>
            </a:pPr>
            <a:r>
              <a:rPr lang="en-US" sz="2000" b="1" dirty="0" smtClean="0"/>
              <a:t>10</a:t>
            </a:r>
            <a:r>
              <a:rPr lang="en-US" sz="2000" b="1" baseline="30000" dirty="0" smtClean="0"/>
              <a:t>11</a:t>
            </a:r>
            <a:r>
              <a:rPr lang="en-US" sz="2000" dirty="0" smtClean="0"/>
              <a:t>:  The </a:t>
            </a:r>
            <a:r>
              <a:rPr lang="en-US" sz="2000" dirty="0" smtClean="0">
                <a:solidFill>
                  <a:srgbClr val="FF0000"/>
                </a:solidFill>
              </a:rPr>
              <a:t>number</a:t>
            </a:r>
            <a:r>
              <a:rPr lang="en-US" sz="2000" dirty="0" smtClean="0"/>
              <a:t> of neurons in the human brain</a:t>
            </a:r>
          </a:p>
          <a:p>
            <a:pPr indent="442913">
              <a:spcBef>
                <a:spcPts val="1200"/>
              </a:spcBef>
              <a:buFont typeface="Wingdings" pitchFamily="2" charset="2"/>
              <a:buChar char="Ø"/>
            </a:pPr>
            <a:r>
              <a:rPr lang="en-US" sz="2000" b="1" dirty="0" smtClean="0"/>
              <a:t>10</a:t>
            </a:r>
            <a:r>
              <a:rPr lang="en-US" sz="2000" b="1" baseline="30000" dirty="0" smtClean="0"/>
              <a:t>4</a:t>
            </a:r>
            <a:r>
              <a:rPr lang="en-US" sz="2000" dirty="0" smtClean="0"/>
              <a:t>:   The average number of </a:t>
            </a:r>
            <a:r>
              <a:rPr lang="en-US" sz="2000" dirty="0" smtClean="0">
                <a:solidFill>
                  <a:srgbClr val="FF0000"/>
                </a:solidFill>
              </a:rPr>
              <a:t>connections</a:t>
            </a:r>
            <a:r>
              <a:rPr lang="en-US" sz="2000" dirty="0" smtClean="0"/>
              <a:t> of each neuron</a:t>
            </a:r>
          </a:p>
          <a:p>
            <a:pPr indent="442913">
              <a:spcBef>
                <a:spcPts val="1200"/>
              </a:spcBef>
              <a:buFont typeface="Wingdings" pitchFamily="2" charset="2"/>
              <a:buChar char="Ø"/>
            </a:pPr>
            <a:r>
              <a:rPr lang="en-US" sz="2000" b="1" dirty="0" smtClean="0"/>
              <a:t>10</a:t>
            </a:r>
            <a:r>
              <a:rPr lang="en-US" sz="2000" b="1" baseline="30000" dirty="0" smtClean="0"/>
              <a:t>-3</a:t>
            </a:r>
            <a:r>
              <a:rPr lang="en-US" sz="2000" dirty="0" smtClean="0"/>
              <a:t>:  The fastest switching time of </a:t>
            </a:r>
            <a:r>
              <a:rPr lang="en-US" sz="2000" dirty="0" smtClean="0">
                <a:solidFill>
                  <a:srgbClr val="FF0000"/>
                </a:solidFill>
              </a:rPr>
              <a:t>neurons</a:t>
            </a:r>
          </a:p>
        </p:txBody>
      </p:sp>
      <p:pic>
        <p:nvPicPr>
          <p:cNvPr id="1607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1088672"/>
            <a:ext cx="376376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6" name="Picture 2" descr="http://users.tamuk.edu/kfjab02/Biology/AnimalPhysiology/B3408%20Systems/systems%20images/neuron.png.jpg"/>
          <p:cNvPicPr>
            <a:picLocks noChangeAspect="1" noChangeArrowheads="1"/>
          </p:cNvPicPr>
          <p:nvPr/>
        </p:nvPicPr>
        <p:blipFill>
          <a:blip r:embed="rId4" cstate="print"/>
          <a:srcRect r="1250"/>
          <a:stretch>
            <a:fillRect/>
          </a:stretch>
        </p:blipFill>
        <p:spPr bwMode="auto">
          <a:xfrm>
            <a:off x="457200" y="4191000"/>
            <a:ext cx="4230245" cy="2427702"/>
          </a:xfrm>
          <a:prstGeom prst="rect">
            <a:avLst/>
          </a:prstGeom>
          <a:noFill/>
        </p:spPr>
      </p:pic>
      <p:pic>
        <p:nvPicPr>
          <p:cNvPr id="8" name="Picture 2" descr="https://gimg2.baidu.com/image_search/src=http%3A%2F%2Fwww.51wendang.com%2Fpic%2F76348135f76ea9663726fcce%2F6-810-jpg_6-1080-0-0-1080.jpg&amp;refer=http%3A%2F%2Fwww.51wendang.com&amp;app=2002&amp;size=f9999,10000&amp;q=a80&amp;n=0&amp;g=0n&amp;fmt=jpeg?sec=1621644184&amp;t=a65456dc3b0063a3655b96054a1a9ce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958144"/>
            <a:ext cx="4107274" cy="30804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a:spLocks noGrp="1" noChangeArrowheads="1"/>
          </p:cNvSpPr>
          <p:nvPr>
            <p:ph type="title"/>
          </p:nvPr>
        </p:nvSpPr>
        <p:spPr>
          <a:xfrm>
            <a:off x="685800" y="76200"/>
            <a:ext cx="7772400" cy="838200"/>
          </a:xfrm>
        </p:spPr>
        <p:txBody>
          <a:bodyPr/>
          <a:lstStyle/>
          <a:p>
            <a:pPr eaLnBrk="1" hangingPunct="1"/>
            <a:r>
              <a:rPr lang="zh-CN" altLang="en-US" sz="3200" b="1" dirty="0" smtClean="0">
                <a:solidFill>
                  <a:schemeClr val="tx1"/>
                </a:solidFill>
                <a:latin typeface="微软雅黑" panose="020B0503020204020204" pitchFamily="34" charset="-122"/>
                <a:ea typeface="微软雅黑" panose="020B0503020204020204" pitchFamily="34" charset="-122"/>
              </a:rPr>
              <a:t> 生物神经元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609600" y="122238"/>
            <a:ext cx="6705600" cy="563562"/>
          </a:xfrm>
        </p:spPr>
        <p:txBody>
          <a:bodyPr/>
          <a:lstStyle/>
          <a:p>
            <a:r>
              <a:rPr lang="zh-CN" altLang="en-US" sz="3200" dirty="0">
                <a:latin typeface="微软雅黑" panose="020B0503020204020204" pitchFamily="34" charset="-122"/>
                <a:ea typeface="微软雅黑" panose="020B0503020204020204" pitchFamily="34" charset="-122"/>
              </a:rPr>
              <a:t>感知机 </a:t>
            </a:r>
          </a:p>
        </p:txBody>
      </p:sp>
      <p:sp>
        <p:nvSpPr>
          <p:cNvPr id="128003" name="Rectangle 3"/>
          <p:cNvSpPr>
            <a:spLocks noGrp="1" noChangeArrowheads="1"/>
          </p:cNvSpPr>
          <p:nvPr>
            <p:ph type="body" idx="1"/>
          </p:nvPr>
        </p:nvSpPr>
        <p:spPr>
          <a:xfrm>
            <a:off x="685800" y="1295400"/>
            <a:ext cx="7620000" cy="4572000"/>
          </a:xfrm>
        </p:spPr>
        <p:txBody>
          <a:bodyPr/>
          <a:lstStyle/>
          <a:p>
            <a:pPr algn="just">
              <a:spcBef>
                <a:spcPts val="1200"/>
              </a:spcBef>
            </a:pPr>
            <a:r>
              <a:rPr lang="zh-CN" altLang="en-US" sz="2400" b="1" dirty="0">
                <a:latin typeface="Times New Roman" pitchFamily="18" charset="0"/>
                <a:ea typeface="黑体" pitchFamily="49" charset="-122"/>
              </a:rPr>
              <a:t>主要内容</a:t>
            </a:r>
            <a:r>
              <a:rPr lang="zh-CN" altLang="en-US" sz="2400" dirty="0">
                <a:latin typeface="宋体" pitchFamily="2" charset="-122"/>
                <a:ea typeface="宋体" pitchFamily="2" charset="-122"/>
              </a:rPr>
              <a:t>：</a:t>
            </a:r>
          </a:p>
          <a:p>
            <a:pPr lvl="1" algn="just">
              <a:spcBef>
                <a:spcPts val="1200"/>
              </a:spcBef>
            </a:pPr>
            <a:r>
              <a:rPr lang="zh-CN" altLang="en-US" sz="2400" b="1" dirty="0" smtClean="0">
                <a:latin typeface="宋体" pitchFamily="2" charset="-122"/>
                <a:ea typeface="宋体" pitchFamily="2" charset="-122"/>
              </a:rPr>
              <a:t>感知机与</a:t>
            </a:r>
            <a:r>
              <a:rPr lang="zh-CN" altLang="en-US" sz="2400" b="1" dirty="0">
                <a:latin typeface="宋体" pitchFamily="2" charset="-122"/>
                <a:ea typeface="宋体" pitchFamily="2" charset="-122"/>
              </a:rPr>
              <a:t>人工神经网络的早期</a:t>
            </a:r>
            <a:r>
              <a:rPr lang="zh-CN" altLang="en-US" sz="2400" b="1" dirty="0" smtClean="0">
                <a:latin typeface="宋体" pitchFamily="2" charset="-122"/>
                <a:ea typeface="宋体" pitchFamily="2" charset="-122"/>
              </a:rPr>
              <a:t>发展</a:t>
            </a:r>
            <a:endParaRPr lang="zh-CN" altLang="en-US" sz="2400" b="1" dirty="0">
              <a:latin typeface="宋体" pitchFamily="2" charset="-122"/>
              <a:ea typeface="宋体" pitchFamily="2" charset="-122"/>
            </a:endParaRPr>
          </a:p>
          <a:p>
            <a:pPr lvl="1" algn="just">
              <a:spcBef>
                <a:spcPts val="1200"/>
              </a:spcBef>
            </a:pPr>
            <a:r>
              <a:rPr lang="zh-CN" altLang="en-US" sz="2400" b="1" dirty="0">
                <a:latin typeface="宋体" pitchFamily="2" charset="-122"/>
                <a:ea typeface="宋体" pitchFamily="2" charset="-122"/>
              </a:rPr>
              <a:t>线性可分问题与线性不可分</a:t>
            </a:r>
            <a:r>
              <a:rPr lang="zh-CN" altLang="en-US" sz="2400" b="1" dirty="0" smtClean="0">
                <a:latin typeface="宋体" pitchFamily="2" charset="-122"/>
                <a:ea typeface="宋体" pitchFamily="2" charset="-122"/>
              </a:rPr>
              <a:t>问题</a:t>
            </a:r>
            <a:endParaRPr lang="zh-CN" altLang="en-US" sz="2400" b="1" dirty="0">
              <a:latin typeface="宋体" pitchFamily="2" charset="-122"/>
              <a:ea typeface="宋体" pitchFamily="2" charset="-122"/>
            </a:endParaRPr>
          </a:p>
          <a:p>
            <a:pPr lvl="1" algn="just">
              <a:spcBef>
                <a:spcPts val="1200"/>
              </a:spcBef>
            </a:pPr>
            <a:r>
              <a:rPr lang="zh-CN" altLang="en-US" sz="2400" b="1" dirty="0" smtClean="0">
                <a:latin typeface="宋体" pitchFamily="2" charset="-122"/>
                <a:ea typeface="宋体" pitchFamily="2" charset="-122"/>
              </a:rPr>
              <a:t>感知机的</a:t>
            </a:r>
            <a:r>
              <a:rPr lang="zh-CN" altLang="en-US" sz="2400" b="1" dirty="0">
                <a:latin typeface="宋体" pitchFamily="2" charset="-122"/>
                <a:ea typeface="宋体" pitchFamily="2" charset="-122"/>
              </a:rPr>
              <a:t>训练</a:t>
            </a:r>
            <a:r>
              <a:rPr lang="zh-CN" altLang="en-US" sz="2400" b="1" dirty="0" smtClean="0">
                <a:latin typeface="宋体" pitchFamily="2" charset="-122"/>
                <a:ea typeface="宋体" pitchFamily="2" charset="-122"/>
              </a:rPr>
              <a:t>算法</a:t>
            </a:r>
            <a:endParaRPr lang="zh-CN" altLang="en-US" sz="2400" b="1" dirty="0">
              <a:latin typeface="Times New Roman" pitchFamily="18" charset="0"/>
              <a:ea typeface="宋体" pitchFamily="2" charset="-122"/>
            </a:endParaRPr>
          </a:p>
          <a:p>
            <a:pPr algn="just">
              <a:spcBef>
                <a:spcPts val="1200"/>
              </a:spcBef>
            </a:pPr>
            <a:r>
              <a:rPr lang="zh-CN" altLang="en-US" sz="2400" b="1" dirty="0">
                <a:latin typeface="Times New Roman" pitchFamily="18" charset="0"/>
                <a:ea typeface="黑体" pitchFamily="49" charset="-122"/>
              </a:rPr>
              <a:t>重点</a:t>
            </a:r>
            <a:r>
              <a:rPr lang="zh-CN" altLang="en-US" sz="2400" b="1" dirty="0" smtClean="0">
                <a:latin typeface="Times New Roman" pitchFamily="18" charset="0"/>
                <a:ea typeface="黑体" pitchFamily="49" charset="-122"/>
              </a:rPr>
              <a:t>：</a:t>
            </a:r>
            <a:r>
              <a:rPr lang="zh-CN" altLang="en-US" sz="2400" b="1" dirty="0" smtClean="0">
                <a:latin typeface="宋体" pitchFamily="2" charset="-122"/>
                <a:ea typeface="宋体" pitchFamily="2" charset="-122"/>
              </a:rPr>
              <a:t>感知机的</a:t>
            </a:r>
            <a:r>
              <a:rPr lang="zh-CN" altLang="en-US" sz="2400" b="1" dirty="0">
                <a:latin typeface="宋体" pitchFamily="2" charset="-122"/>
                <a:ea typeface="宋体" pitchFamily="2" charset="-122"/>
              </a:rPr>
              <a:t>结构、表达能力、学习算法</a:t>
            </a:r>
            <a:endParaRPr lang="zh-CN" altLang="en-US" sz="2400" b="1" dirty="0">
              <a:latin typeface="Times New Roman" pitchFamily="18" charset="0"/>
              <a:ea typeface="宋体" pitchFamily="2" charset="-122"/>
            </a:endParaRPr>
          </a:p>
          <a:p>
            <a:pPr>
              <a:spcBef>
                <a:spcPts val="1200"/>
              </a:spcBef>
            </a:pPr>
            <a:r>
              <a:rPr lang="zh-CN" altLang="en-US" sz="2400" b="1" dirty="0">
                <a:latin typeface="Times New Roman" pitchFamily="18" charset="0"/>
                <a:ea typeface="黑体" pitchFamily="49" charset="-122"/>
              </a:rPr>
              <a:t>难点</a:t>
            </a:r>
            <a:r>
              <a:rPr lang="zh-CN" altLang="en-US" sz="2400" b="1" dirty="0" smtClean="0">
                <a:latin typeface="Times New Roman" pitchFamily="18" charset="0"/>
                <a:ea typeface="黑体" pitchFamily="49" charset="-122"/>
              </a:rPr>
              <a:t>：</a:t>
            </a:r>
            <a:r>
              <a:rPr lang="zh-CN" altLang="en-US" sz="2400" b="1" dirty="0" smtClean="0">
                <a:latin typeface="宋体" pitchFamily="2" charset="-122"/>
                <a:ea typeface="宋体" pitchFamily="2" charset="-122"/>
              </a:rPr>
              <a:t>感知机的</a:t>
            </a:r>
            <a:r>
              <a:rPr lang="zh-CN" altLang="en-US" sz="2400" b="1" dirty="0">
                <a:latin typeface="宋体" pitchFamily="2" charset="-122"/>
                <a:ea typeface="宋体" pitchFamily="2" charset="-122"/>
              </a:rPr>
              <a:t>表达能力</a:t>
            </a:r>
            <a:r>
              <a:rPr lang="zh-CN" altLang="en-US" sz="2400" dirty="0">
                <a:ea typeface="宋体" pitchFamily="2" charset="-122"/>
              </a:rPr>
              <a:t> </a:t>
            </a:r>
          </a:p>
        </p:txBody>
      </p:sp>
      <p:sp>
        <p:nvSpPr>
          <p:cNvPr id="7"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20</a:t>
            </a:fld>
            <a:endParaRPr lang="en-US" altLang="zh-CN" dirty="0"/>
          </a:p>
        </p:txBody>
      </p:sp>
    </p:spTree>
    <p:extLst>
      <p:ext uri="{BB962C8B-B14F-4D97-AF65-F5344CB8AC3E}">
        <p14:creationId xmlns:p14="http://schemas.microsoft.com/office/powerpoint/2010/main" val="1786603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21</a:t>
            </a:fld>
            <a:endParaRPr lang="en-US" altLang="zh-CN"/>
          </a:p>
        </p:txBody>
      </p:sp>
      <p:pic>
        <p:nvPicPr>
          <p:cNvPr id="175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0"/>
            <a:ext cx="8305800" cy="4834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5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679950"/>
            <a:ext cx="5172867" cy="217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871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86" y="990600"/>
            <a:ext cx="8218714" cy="40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6218" name="Picture 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720" y="5485586"/>
            <a:ext cx="30765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6219" name="Picture 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410200"/>
            <a:ext cx="275272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矩形 41"/>
          <p:cNvSpPr/>
          <p:nvPr/>
        </p:nvSpPr>
        <p:spPr>
          <a:xfrm>
            <a:off x="3925674" y="5485586"/>
            <a:ext cx="494046" cy="461665"/>
          </a:xfrm>
          <a:prstGeom prst="rect">
            <a:avLst/>
          </a:prstGeom>
        </p:spPr>
        <p:txBody>
          <a:bodyPr wrap="none">
            <a:spAutoFit/>
          </a:bodyPr>
          <a:lstStyle/>
          <a:p>
            <a:r>
              <a:rPr lang="zh-CN" altLang="en-US" sz="2400" b="1" dirty="0"/>
              <a:t>或</a:t>
            </a:r>
          </a:p>
        </p:txBody>
      </p:sp>
      <p:sp>
        <p:nvSpPr>
          <p:cNvPr id="49" name="矩形 48"/>
          <p:cNvSpPr/>
          <p:nvPr/>
        </p:nvSpPr>
        <p:spPr>
          <a:xfrm>
            <a:off x="7416212" y="5341203"/>
            <a:ext cx="356188" cy="830997"/>
          </a:xfrm>
          <a:prstGeom prst="rect">
            <a:avLst/>
          </a:prstGeom>
        </p:spPr>
        <p:txBody>
          <a:bodyPr wrap="none">
            <a:spAutoFit/>
          </a:bodyPr>
          <a:lstStyle/>
          <a:p>
            <a:r>
              <a:rPr lang="en-US" altLang="zh-CN" sz="2400" b="1" dirty="0" smtClean="0"/>
              <a:t>1</a:t>
            </a:r>
          </a:p>
          <a:p>
            <a:r>
              <a:rPr lang="en-US" altLang="zh-CN" sz="2400" b="1" dirty="0" smtClean="0"/>
              <a:t>0</a:t>
            </a:r>
            <a:endParaRPr lang="zh-CN" altLang="en-US" sz="2400" b="1" dirty="0"/>
          </a:p>
        </p:txBody>
      </p:sp>
      <p:sp>
        <p:nvSpPr>
          <p:cNvPr id="51" name="Rectangle 2"/>
          <p:cNvSpPr>
            <a:spLocks noGrp="1" noChangeArrowheads="1"/>
          </p:cNvSpPr>
          <p:nvPr>
            <p:ph type="title"/>
          </p:nvPr>
        </p:nvSpPr>
        <p:spPr>
          <a:xfrm>
            <a:off x="609600" y="122238"/>
            <a:ext cx="6705600" cy="563562"/>
          </a:xfrm>
        </p:spPr>
        <p:txBody>
          <a:bodyPr/>
          <a:lstStyle/>
          <a:p>
            <a:r>
              <a:rPr lang="zh-CN" altLang="en-US" sz="3200" dirty="0">
                <a:latin typeface="微软雅黑" panose="020B0503020204020204" pitchFamily="34" charset="-122"/>
                <a:ea typeface="微软雅黑" panose="020B0503020204020204" pitchFamily="34" charset="-122"/>
              </a:rPr>
              <a:t>感知机 </a:t>
            </a:r>
          </a:p>
        </p:txBody>
      </p:sp>
    </p:spTree>
    <p:extLst>
      <p:ext uri="{BB962C8B-B14F-4D97-AF65-F5344CB8AC3E}">
        <p14:creationId xmlns:p14="http://schemas.microsoft.com/office/powerpoint/2010/main" val="3077076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5371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2" name="标题 1"/>
          <p:cNvSpPr>
            <a:spLocks noGrp="1"/>
          </p:cNvSpPr>
          <p:nvPr>
            <p:ph type="title"/>
          </p:nvPr>
        </p:nvSpPr>
        <p:spPr/>
        <p:txBody>
          <a:bodyPr/>
          <a:lstStyle/>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23</a:t>
            </a:fld>
            <a:endParaRPr lang="en-US" altLang="zh-CN"/>
          </a:p>
        </p:txBody>
      </p:sp>
      <p:pic>
        <p:nvPicPr>
          <p:cNvPr id="5" name="Picture 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 y="0"/>
            <a:ext cx="8077200" cy="3765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12" y="5241174"/>
            <a:ext cx="5874488" cy="1530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810000"/>
            <a:ext cx="824230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5618" y="4443412"/>
            <a:ext cx="3058382" cy="2338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43390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24</a:t>
            </a:fld>
            <a:endParaRPr lang="en-US" altLang="zh-CN"/>
          </a:p>
        </p:txBody>
      </p:sp>
      <p:pic>
        <p:nvPicPr>
          <p:cNvPr id="177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79" y="1066800"/>
            <a:ext cx="822845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a:xfrm>
            <a:off x="609600" y="122238"/>
            <a:ext cx="6705600" cy="563562"/>
          </a:xfrm>
        </p:spPr>
        <p:txBody>
          <a:bodyPr/>
          <a:lstStyle/>
          <a:p>
            <a:r>
              <a:rPr lang="zh-CN" altLang="en-US" sz="3200" dirty="0">
                <a:latin typeface="微软雅黑" panose="020B0503020204020204" pitchFamily="34" charset="-122"/>
                <a:ea typeface="微软雅黑" panose="020B0503020204020204" pitchFamily="34" charset="-122"/>
              </a:rPr>
              <a:t>感知机 </a:t>
            </a:r>
          </a:p>
        </p:txBody>
      </p:sp>
      <p:sp>
        <p:nvSpPr>
          <p:cNvPr id="7" name="矩形 6"/>
          <p:cNvSpPr/>
          <p:nvPr/>
        </p:nvSpPr>
        <p:spPr>
          <a:xfrm>
            <a:off x="2438400" y="1138535"/>
            <a:ext cx="4515980" cy="461665"/>
          </a:xfrm>
          <a:prstGeom prst="rect">
            <a:avLst/>
          </a:prstGeom>
          <a:solidFill>
            <a:schemeClr val="bg1"/>
          </a:solidFill>
        </p:spPr>
        <p:txBody>
          <a:bodyPr wrap="none">
            <a:spAutoFit/>
          </a:bodyPr>
          <a:lstStyle/>
          <a:p>
            <a:r>
              <a:rPr lang="zh-CN" altLang="en-US" sz="2400" b="1" dirty="0" smtClean="0">
                <a:solidFill>
                  <a:schemeClr val="tx2"/>
                </a:solidFill>
                <a:latin typeface="宋体" panose="02010600030101010101" pitchFamily="2" charset="-122"/>
                <a:ea typeface="宋体" panose="02010600030101010101" pitchFamily="2" charset="-122"/>
              </a:rPr>
              <a:t>感知机神经元直观理解之逻辑与</a:t>
            </a:r>
            <a:endParaRPr lang="zh-CN" altLang="en-US" sz="2400" b="1" dirty="0">
              <a:solidFill>
                <a:schemeClr val="tx2"/>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715835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25</a:t>
            </a:fld>
            <a:endParaRPr lang="en-US" altLang="zh-CN"/>
          </a:p>
        </p:txBody>
      </p:sp>
      <p:pic>
        <p:nvPicPr>
          <p:cNvPr id="178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84" y="1066800"/>
            <a:ext cx="8283516" cy="485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a:xfrm>
            <a:off x="609600" y="122238"/>
            <a:ext cx="6705600" cy="563562"/>
          </a:xfrm>
        </p:spPr>
        <p:txBody>
          <a:bodyPr/>
          <a:lstStyle/>
          <a:p>
            <a:r>
              <a:rPr lang="zh-CN" altLang="en-US" sz="3200" dirty="0">
                <a:latin typeface="微软雅黑" panose="020B0503020204020204" pitchFamily="34" charset="-122"/>
                <a:ea typeface="微软雅黑" panose="020B0503020204020204" pitchFamily="34" charset="-122"/>
              </a:rPr>
              <a:t>感知机 </a:t>
            </a:r>
          </a:p>
        </p:txBody>
      </p:sp>
      <p:sp>
        <p:nvSpPr>
          <p:cNvPr id="7" name="矩形 6"/>
          <p:cNvSpPr/>
          <p:nvPr/>
        </p:nvSpPr>
        <p:spPr>
          <a:xfrm>
            <a:off x="2514600" y="1066800"/>
            <a:ext cx="4515980" cy="461665"/>
          </a:xfrm>
          <a:prstGeom prst="rect">
            <a:avLst/>
          </a:prstGeom>
          <a:solidFill>
            <a:schemeClr val="bg1"/>
          </a:solidFill>
        </p:spPr>
        <p:txBody>
          <a:bodyPr wrap="none">
            <a:spAutoFit/>
          </a:bodyPr>
          <a:lstStyle/>
          <a:p>
            <a:r>
              <a:rPr lang="zh-CN" altLang="en-US" sz="2400" b="1" dirty="0" smtClean="0">
                <a:solidFill>
                  <a:schemeClr val="tx2"/>
                </a:solidFill>
                <a:latin typeface="宋体" panose="02010600030101010101" pitchFamily="2" charset="-122"/>
                <a:ea typeface="宋体" panose="02010600030101010101" pitchFamily="2" charset="-122"/>
              </a:rPr>
              <a:t>感知机神经元直观理解之逻辑或</a:t>
            </a:r>
            <a:endParaRPr lang="zh-CN" altLang="en-US" sz="2400" b="1" dirty="0">
              <a:solidFill>
                <a:schemeClr val="tx2"/>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3372363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4267200"/>
            <a:ext cx="83058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26</a:t>
            </a:fld>
            <a:endParaRPr lang="en-US" altLang="zh-CN"/>
          </a:p>
        </p:txBody>
      </p:sp>
      <p:pic>
        <p:nvPicPr>
          <p:cNvPr id="183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700"/>
            <a:ext cx="8305800" cy="463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3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282" y="4858365"/>
            <a:ext cx="4672518" cy="1771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834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2700"/>
            <a:ext cx="83058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6" name="矩形 5"/>
          <p:cNvSpPr/>
          <p:nvPr/>
        </p:nvSpPr>
        <p:spPr>
          <a:xfrm>
            <a:off x="457200" y="4267200"/>
            <a:ext cx="83058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27</a:t>
            </a:fld>
            <a:endParaRPr lang="en-US" altLang="zh-CN"/>
          </a:p>
        </p:txBody>
      </p:sp>
      <p:pic>
        <p:nvPicPr>
          <p:cNvPr id="184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700"/>
            <a:ext cx="81280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33800"/>
            <a:ext cx="6811442"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10918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28</a:t>
            </a:fld>
            <a:endParaRPr lang="en-US" altLang="zh-CN"/>
          </a:p>
        </p:txBody>
      </p:sp>
      <p:pic>
        <p:nvPicPr>
          <p:cNvPr id="189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048310"/>
            <a:ext cx="6324600" cy="106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a:spLocks noGrp="1" noChangeArrowheads="1"/>
          </p:cNvSpPr>
          <p:nvPr>
            <p:ph type="title"/>
          </p:nvPr>
        </p:nvSpPr>
        <p:spPr>
          <a:xfrm>
            <a:off x="609600" y="122238"/>
            <a:ext cx="6705600" cy="563562"/>
          </a:xfrm>
        </p:spPr>
        <p:txBody>
          <a:bodyPr/>
          <a:lstStyle/>
          <a:p>
            <a:r>
              <a:rPr lang="zh-CN" altLang="en-US" sz="3200" dirty="0">
                <a:latin typeface="微软雅黑" panose="020B0503020204020204" pitchFamily="34" charset="-122"/>
                <a:ea typeface="微软雅黑" panose="020B0503020204020204" pitchFamily="34" charset="-122"/>
              </a:rPr>
              <a:t>感知机 </a:t>
            </a:r>
          </a:p>
        </p:txBody>
      </p:sp>
      <p:sp>
        <p:nvSpPr>
          <p:cNvPr id="5" name="矩形 4"/>
          <p:cNvSpPr/>
          <p:nvPr/>
        </p:nvSpPr>
        <p:spPr>
          <a:xfrm>
            <a:off x="1219200" y="5029200"/>
            <a:ext cx="6596678" cy="400110"/>
          </a:xfrm>
          <a:prstGeom prst="rect">
            <a:avLst/>
          </a:prstGeom>
          <a:solidFill>
            <a:schemeClr val="bg1"/>
          </a:solidFill>
        </p:spPr>
        <p:txBody>
          <a:bodyPr wrap="none">
            <a:spAutoFit/>
          </a:bodyPr>
          <a:lstStyle/>
          <a:p>
            <a:r>
              <a:rPr lang="zh-CN" altLang="en-US" sz="2000" b="1" dirty="0" smtClean="0">
                <a:solidFill>
                  <a:schemeClr val="tx2"/>
                </a:solidFill>
                <a:latin typeface="宋体" panose="02010600030101010101" pitchFamily="2" charset="-122"/>
                <a:ea typeface="宋体" panose="02010600030101010101" pitchFamily="2" charset="-122"/>
              </a:rPr>
              <a:t>根据感知机的学习策略，可以反推出感知机的损失函数为</a:t>
            </a:r>
            <a:endParaRPr lang="zh-CN" altLang="en-US" sz="2000" b="1" dirty="0">
              <a:solidFill>
                <a:schemeClr val="tx2"/>
              </a:solidFill>
              <a:latin typeface="宋体" panose="02010600030101010101" pitchFamily="2" charset="-122"/>
              <a:ea typeface="宋体" panose="02010600030101010101" pitchFamily="2" charset="-122"/>
            </a:endParaRPr>
          </a:p>
        </p:txBody>
      </p:sp>
      <p:sp>
        <p:nvSpPr>
          <p:cNvPr id="6" name="Rectangle 4"/>
          <p:cNvSpPr>
            <a:spLocks noChangeArrowheads="1"/>
          </p:cNvSpPr>
          <p:nvPr/>
        </p:nvSpPr>
        <p:spPr bwMode="auto">
          <a:xfrm>
            <a:off x="838200" y="1219200"/>
            <a:ext cx="7620000" cy="339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20000"/>
              </a:lnSpc>
              <a:spcBef>
                <a:spcPts val="1200"/>
              </a:spcBef>
              <a:spcAft>
                <a:spcPct val="0"/>
              </a:spcAft>
              <a:buClrTx/>
              <a:buSzTx/>
              <a:buFontTx/>
              <a:buNone/>
              <a:tabLst/>
            </a:pP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虽然</a:t>
            </a:r>
            <a:r>
              <a:rPr kumimoji="0" lang="zh-CN" altLang="en-US"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感知机</a:t>
            </a: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在线性可分的数据上可以保证收敛</a:t>
            </a:r>
            <a:r>
              <a:rPr kumimoji="0" lang="zh-CN" altLang="en-US"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a:t>
            </a: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但其存在以下不足： </a:t>
            </a:r>
            <a:endParaRPr kumimoji="0" lang="en-US"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endParaRPr>
          </a:p>
          <a:p>
            <a:pPr marL="457200" marR="0" lvl="0" indent="-457200" algn="l" defTabSz="914400" rtl="0" eaLnBrk="1" fontAlgn="base" latinLnBrk="0" hangingPunct="1">
              <a:lnSpc>
                <a:spcPct val="120000"/>
              </a:lnSpc>
              <a:spcBef>
                <a:spcPts val="1200"/>
              </a:spcBef>
              <a:spcAft>
                <a:spcPct val="0"/>
              </a:spcAft>
              <a:buClrTx/>
              <a:buSzTx/>
              <a:buFont typeface="+mj-lt"/>
              <a:buAutoNum type="arabicPeriod"/>
              <a:tabLst/>
            </a:pP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在数据集线性可分时</a:t>
            </a:r>
            <a:r>
              <a:rPr kumimoji="0" lang="zh-CN" altLang="en-US"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a:t>
            </a: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感知</a:t>
            </a:r>
            <a:r>
              <a:rPr kumimoji="0" lang="zh-CN" altLang="en-US"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机</a:t>
            </a: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虽然可以找到一个超平面把两类数据分开</a:t>
            </a:r>
            <a:r>
              <a:rPr kumimoji="0" lang="en-US"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a:t>
            </a: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但并不能保证其泛化能力</a:t>
            </a:r>
            <a:endParaRPr kumimoji="0" lang="en-US"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endParaRPr>
          </a:p>
          <a:p>
            <a:pPr marL="457200" marR="0" lvl="0" indent="-457200" algn="l" defTabSz="914400" rtl="0" eaLnBrk="1" fontAlgn="base" latinLnBrk="0" hangingPunct="1">
              <a:lnSpc>
                <a:spcPct val="120000"/>
              </a:lnSpc>
              <a:spcBef>
                <a:spcPts val="1200"/>
              </a:spcBef>
              <a:spcAft>
                <a:spcPct val="0"/>
              </a:spcAft>
              <a:buClrTx/>
              <a:buSzTx/>
              <a:buFont typeface="+mj-lt"/>
              <a:buAutoNum type="arabicPeriod"/>
              <a:tabLst/>
            </a:pP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感知</a:t>
            </a:r>
            <a:r>
              <a:rPr kumimoji="0" lang="zh-CN" altLang="en-US"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机</a:t>
            </a: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对样本顺序比较敏感</a:t>
            </a:r>
            <a:r>
              <a:rPr kumimoji="0" lang="zh-CN" altLang="en-US"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a:t>
            </a: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每次迭代的顺序不一致时</a:t>
            </a:r>
            <a:r>
              <a:rPr kumimoji="0" lang="zh-CN" altLang="en-US"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a:t>
            </a: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找到的分割超平面也往往不一致</a:t>
            </a:r>
            <a:endParaRPr kumimoji="0" lang="en-US"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endParaRPr>
          </a:p>
          <a:p>
            <a:pPr marL="457200" marR="0" lvl="0" indent="-457200" algn="l" defTabSz="914400" rtl="0" eaLnBrk="1" fontAlgn="base" latinLnBrk="0" hangingPunct="1">
              <a:lnSpc>
                <a:spcPct val="120000"/>
              </a:lnSpc>
              <a:spcBef>
                <a:spcPts val="1200"/>
              </a:spcBef>
              <a:spcAft>
                <a:spcPct val="0"/>
              </a:spcAft>
              <a:buClrTx/>
              <a:buSzTx/>
              <a:buFont typeface="+mj-lt"/>
              <a:buAutoNum type="arabicPeriod"/>
              <a:tabLst/>
            </a:pP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如果训练集不是线性可分的</a:t>
            </a:r>
            <a:r>
              <a:rPr kumimoji="0" lang="en-US" altLang="zh-CN" sz="2200" b="0" i="0" u="none" strike="noStrike" cap="none" normalizeH="0" baseline="0" dirty="0" smtClean="0">
                <a:ln>
                  <a:noFill/>
                </a:ln>
                <a:solidFill>
                  <a:srgbClr val="000000"/>
                </a:solidFill>
                <a:effectLst/>
                <a:latin typeface="Arial"/>
                <a:ea typeface="宋体" pitchFamily="2" charset="-122"/>
                <a:cs typeface="宋体" pitchFamily="2" charset="-122"/>
              </a:rPr>
              <a:t>,</a:t>
            </a:r>
            <a:r>
              <a:rPr kumimoji="0" lang="zh-CN" altLang="zh-CN" sz="2200" b="0" i="0" u="none" strike="noStrike" cap="none" normalizeH="0" baseline="0" dirty="0" smtClean="0">
                <a:ln>
                  <a:noFill/>
                </a:ln>
                <a:solidFill>
                  <a:srgbClr val="000000"/>
                </a:solidFill>
                <a:effectLst/>
                <a:latin typeface="Arial Unicode MS" pitchFamily="34" charset="-122"/>
                <a:ea typeface="宋体" pitchFamily="2" charset="-122"/>
                <a:cs typeface="宋体" pitchFamily="2" charset="-122"/>
              </a:rPr>
              <a:t>就永远不会收敛</a:t>
            </a:r>
            <a:endParaRPr kumimoji="0" lang="zh-CN" altLang="zh-CN" sz="2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7581662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343400"/>
            <a:ext cx="91440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29</a:t>
            </a:fld>
            <a:endParaRPr lang="en-US" altLang="zh-CN"/>
          </a:p>
        </p:txBody>
      </p:sp>
      <p:pic>
        <p:nvPicPr>
          <p:cNvPr id="190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4602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a:xfrm>
            <a:off x="609600" y="122238"/>
            <a:ext cx="6705600" cy="563562"/>
          </a:xfrm>
        </p:spPr>
        <p:txBody>
          <a:bodyPr/>
          <a:lstStyle/>
          <a:p>
            <a:r>
              <a:rPr lang="zh-CN" altLang="en-US" sz="3200" dirty="0">
                <a:latin typeface="微软雅黑" panose="020B0503020204020204" pitchFamily="34" charset="-122"/>
                <a:ea typeface="微软雅黑" panose="020B0503020204020204" pitchFamily="34" charset="-122"/>
              </a:rPr>
              <a:t>感知机 </a:t>
            </a:r>
          </a:p>
        </p:txBody>
      </p:sp>
      <p:sp>
        <p:nvSpPr>
          <p:cNvPr id="8" name="矩形 7"/>
          <p:cNvSpPr/>
          <p:nvPr/>
        </p:nvSpPr>
        <p:spPr>
          <a:xfrm>
            <a:off x="7772400" y="914400"/>
            <a:ext cx="1295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Tree>
    <p:extLst>
      <p:ext uri="{BB962C8B-B14F-4D97-AF65-F5344CB8AC3E}">
        <p14:creationId xmlns:p14="http://schemas.microsoft.com/office/powerpoint/2010/main" val="32164933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华文新魏" pitchFamily="2" charset="-122"/>
              </a:defRPr>
            </a:lvl1pPr>
            <a:lvl2pPr marL="742950" indent="-285750" eaLnBrk="0" hangingPunct="0">
              <a:defRPr>
                <a:solidFill>
                  <a:schemeClr val="tx1"/>
                </a:solidFill>
                <a:latin typeface="Tahoma" pitchFamily="34" charset="0"/>
                <a:ea typeface="华文新魏" pitchFamily="2" charset="-122"/>
              </a:defRPr>
            </a:lvl2pPr>
            <a:lvl3pPr marL="1143000" indent="-228600" eaLnBrk="0" hangingPunct="0">
              <a:defRPr>
                <a:solidFill>
                  <a:schemeClr val="tx1"/>
                </a:solidFill>
                <a:latin typeface="Tahoma" pitchFamily="34" charset="0"/>
                <a:ea typeface="华文新魏" pitchFamily="2" charset="-122"/>
              </a:defRPr>
            </a:lvl3pPr>
            <a:lvl4pPr marL="1600200" indent="-228600" eaLnBrk="0" hangingPunct="0">
              <a:defRPr>
                <a:solidFill>
                  <a:schemeClr val="tx1"/>
                </a:solidFill>
                <a:latin typeface="Tahoma" pitchFamily="34" charset="0"/>
                <a:ea typeface="华文新魏" pitchFamily="2" charset="-122"/>
              </a:defRPr>
            </a:lvl4pPr>
            <a:lvl5pPr marL="2057400" indent="-228600" eaLnBrk="0" hangingPunct="0">
              <a:defRPr>
                <a:solidFill>
                  <a:schemeClr val="tx1"/>
                </a:solidFill>
                <a:latin typeface="Tahoma" pitchFamily="34" charset="0"/>
                <a:ea typeface="华文新魏" pitchFamily="2" charset="-122"/>
              </a:defRPr>
            </a:lvl5pPr>
            <a:lvl6pPr marL="2514600" indent="-228600" eaLnBrk="0" fontAlgn="base" hangingPunct="0">
              <a:spcBef>
                <a:spcPct val="0"/>
              </a:spcBef>
              <a:spcAft>
                <a:spcPct val="0"/>
              </a:spcAft>
              <a:defRPr>
                <a:solidFill>
                  <a:schemeClr val="tx1"/>
                </a:solidFill>
                <a:latin typeface="Tahoma" pitchFamily="34" charset="0"/>
                <a:ea typeface="华文新魏" pitchFamily="2" charset="-122"/>
              </a:defRPr>
            </a:lvl6pPr>
            <a:lvl7pPr marL="2971800" indent="-228600" eaLnBrk="0" fontAlgn="base" hangingPunct="0">
              <a:spcBef>
                <a:spcPct val="0"/>
              </a:spcBef>
              <a:spcAft>
                <a:spcPct val="0"/>
              </a:spcAft>
              <a:defRPr>
                <a:solidFill>
                  <a:schemeClr val="tx1"/>
                </a:solidFill>
                <a:latin typeface="Tahoma" pitchFamily="34" charset="0"/>
                <a:ea typeface="华文新魏" pitchFamily="2" charset="-122"/>
              </a:defRPr>
            </a:lvl7pPr>
            <a:lvl8pPr marL="3429000" indent="-228600" eaLnBrk="0" fontAlgn="base" hangingPunct="0">
              <a:spcBef>
                <a:spcPct val="0"/>
              </a:spcBef>
              <a:spcAft>
                <a:spcPct val="0"/>
              </a:spcAft>
              <a:defRPr>
                <a:solidFill>
                  <a:schemeClr val="tx1"/>
                </a:solidFill>
                <a:latin typeface="Tahoma" pitchFamily="34" charset="0"/>
                <a:ea typeface="华文新魏" pitchFamily="2" charset="-122"/>
              </a:defRPr>
            </a:lvl8pPr>
            <a:lvl9pPr marL="3886200" indent="-228600" eaLnBrk="0" fontAlgn="base" hangingPunct="0">
              <a:spcBef>
                <a:spcPct val="0"/>
              </a:spcBef>
              <a:spcAft>
                <a:spcPct val="0"/>
              </a:spcAft>
              <a:defRPr>
                <a:solidFill>
                  <a:schemeClr val="tx1"/>
                </a:solidFill>
                <a:latin typeface="Tahoma" pitchFamily="34" charset="0"/>
                <a:ea typeface="华文新魏" pitchFamily="2" charset="-122"/>
              </a:defRPr>
            </a:lvl9pPr>
          </a:lstStyle>
          <a:p>
            <a:pPr eaLnBrk="1" hangingPunct="1"/>
            <a:fld id="{DBF0A2BA-4EAD-484F-9A82-56561F2A0F3F}" type="slidenum">
              <a:rPr lang="en-US" altLang="zh-CN">
                <a:ea typeface="宋体" pitchFamily="2" charset="-122"/>
              </a:rPr>
              <a:pPr eaLnBrk="1" hangingPunct="1"/>
              <a:t>3</a:t>
            </a:fld>
            <a:endParaRPr lang="en-US" altLang="zh-CN">
              <a:ea typeface="宋体" pitchFamily="2" charset="-122"/>
            </a:endParaRPr>
          </a:p>
        </p:txBody>
      </p:sp>
      <p:sp>
        <p:nvSpPr>
          <p:cNvPr id="99333" name="Rectangle 2"/>
          <p:cNvSpPr>
            <a:spLocks noGrp="1" noChangeArrowheads="1"/>
          </p:cNvSpPr>
          <p:nvPr>
            <p:ph type="title"/>
          </p:nvPr>
        </p:nvSpPr>
        <p:spPr>
          <a:xfrm>
            <a:off x="685800" y="76200"/>
            <a:ext cx="7772400" cy="838200"/>
          </a:xfrm>
        </p:spPr>
        <p:txBody>
          <a:bodyPr/>
          <a:lstStyle/>
          <a:p>
            <a:pPr eaLnBrk="1" hangingPunct="1"/>
            <a:r>
              <a:rPr lang="zh-CN" altLang="en-US" sz="3200" b="1" dirty="0" smtClean="0">
                <a:solidFill>
                  <a:schemeClr val="tx1"/>
                </a:solidFill>
                <a:latin typeface="微软雅黑" panose="020B0503020204020204" pitchFamily="34" charset="-122"/>
                <a:ea typeface="微软雅黑" panose="020B0503020204020204" pitchFamily="34" charset="-122"/>
              </a:rPr>
              <a:t> 生物神经元</a:t>
            </a:r>
          </a:p>
        </p:txBody>
      </p:sp>
      <p:sp>
        <p:nvSpPr>
          <p:cNvPr id="99334" name="Rectangle 3"/>
          <p:cNvSpPr>
            <a:spLocks noGrp="1" noChangeArrowheads="1"/>
          </p:cNvSpPr>
          <p:nvPr>
            <p:ph type="body" sz="half" idx="1"/>
          </p:nvPr>
        </p:nvSpPr>
        <p:spPr>
          <a:xfrm>
            <a:off x="533400" y="914400"/>
            <a:ext cx="8153400" cy="4648200"/>
          </a:xfrm>
        </p:spPr>
        <p:txBody>
          <a:bodyPr/>
          <a:lstStyle/>
          <a:p>
            <a:pPr eaLnBrk="1" hangingPunct="1">
              <a:buClr>
                <a:srgbClr val="FF3300"/>
              </a:buClr>
              <a:buFont typeface="Wingdings" pitchFamily="2" charset="2"/>
              <a:buNone/>
            </a:pPr>
            <a:r>
              <a:rPr lang="zh-CN" altLang="en-US" sz="2000" b="1" dirty="0" smtClean="0">
                <a:solidFill>
                  <a:srgbClr val="CC3300"/>
                </a:solidFill>
                <a:latin typeface="微软雅黑" panose="020B0503020204020204" pitchFamily="34" charset="-122"/>
                <a:ea typeface="微软雅黑" panose="020B0503020204020204" pitchFamily="34" charset="-122"/>
              </a:rPr>
              <a:t>神经元结构</a:t>
            </a:r>
            <a:endParaRPr lang="zh-CN" altLang="en-US" sz="2000" dirty="0" smtClean="0">
              <a:solidFill>
                <a:srgbClr val="CC3300"/>
              </a:solidFill>
              <a:latin typeface="微软雅黑" panose="020B0503020204020204" pitchFamily="34" charset="-122"/>
              <a:ea typeface="微软雅黑" panose="020B0503020204020204" pitchFamily="34" charset="-122"/>
            </a:endParaRPr>
          </a:p>
          <a:p>
            <a:pPr eaLnBrk="1" hangingPunct="1">
              <a:buClr>
                <a:schemeClr val="tx1"/>
              </a:buClr>
              <a:buFont typeface="Wingdings" pitchFamily="2" charset="2"/>
              <a:buNone/>
            </a:pPr>
            <a:r>
              <a:rPr lang="zh-CN" altLang="en-US" sz="2000" dirty="0" smtClean="0">
                <a:solidFill>
                  <a:srgbClr val="0000FF"/>
                </a:solidFill>
                <a:latin typeface="微软雅黑" panose="020B0503020204020204" pitchFamily="34" charset="-122"/>
                <a:ea typeface="微软雅黑" panose="020B0503020204020204" pitchFamily="34" charset="-122"/>
              </a:rPr>
              <a:t>（</a:t>
            </a:r>
            <a:r>
              <a:rPr lang="en-US" altLang="zh-CN" sz="2000" dirty="0" smtClean="0">
                <a:solidFill>
                  <a:srgbClr val="0000FF"/>
                </a:solidFill>
                <a:latin typeface="微软雅黑" panose="020B0503020204020204" pitchFamily="34" charset="-122"/>
                <a:ea typeface="微软雅黑" panose="020B0503020204020204" pitchFamily="34" charset="-122"/>
              </a:rPr>
              <a:t>1</a:t>
            </a:r>
            <a:r>
              <a:rPr lang="zh-CN" altLang="en-US" sz="2000" dirty="0" smtClean="0">
                <a:solidFill>
                  <a:srgbClr val="0000FF"/>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细胞体：由细胞核、细胞质和细胞膜等组成</a:t>
            </a:r>
          </a:p>
          <a:p>
            <a:pPr eaLnBrk="1" hangingPunct="1">
              <a:buClr>
                <a:schemeClr val="tx1"/>
              </a:buClr>
              <a:buFont typeface="Wingdings" pitchFamily="2" charset="2"/>
              <a:buNone/>
            </a:pPr>
            <a:r>
              <a:rPr lang="zh-CN" altLang="en-US" sz="2000" dirty="0" smtClean="0">
                <a:solidFill>
                  <a:srgbClr val="0000FF"/>
                </a:solidFill>
                <a:latin typeface="微软雅黑" panose="020B0503020204020204" pitchFamily="34" charset="-122"/>
                <a:ea typeface="微软雅黑" panose="020B0503020204020204" pitchFamily="34" charset="-122"/>
              </a:rPr>
              <a:t>（</a:t>
            </a:r>
            <a:r>
              <a:rPr lang="en-US" altLang="zh-CN" sz="2000" dirty="0" smtClean="0">
                <a:solidFill>
                  <a:srgbClr val="0000FF"/>
                </a:solidFill>
                <a:latin typeface="微软雅黑" panose="020B0503020204020204" pitchFamily="34" charset="-122"/>
                <a:ea typeface="微软雅黑" panose="020B0503020204020204" pitchFamily="34" charset="-122"/>
              </a:rPr>
              <a:t>2</a:t>
            </a:r>
            <a:r>
              <a:rPr lang="zh-CN" altLang="en-US" sz="2000" dirty="0" smtClean="0">
                <a:solidFill>
                  <a:srgbClr val="0000FF"/>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树突：胞体上短而多分枝的突起。相当于神经元的输入端，接收传入的神经冲动</a:t>
            </a:r>
          </a:p>
          <a:p>
            <a:pPr eaLnBrk="1" hangingPunct="1">
              <a:buClr>
                <a:schemeClr val="tx1"/>
              </a:buClr>
              <a:buFont typeface="Wingdings" pitchFamily="2" charset="2"/>
              <a:buNone/>
            </a:pPr>
            <a:r>
              <a:rPr lang="zh-CN" altLang="en-US" sz="2000" dirty="0" smtClean="0">
                <a:solidFill>
                  <a:srgbClr val="0000FF"/>
                </a:solidFill>
                <a:latin typeface="微软雅黑" panose="020B0503020204020204" pitchFamily="34" charset="-122"/>
                <a:ea typeface="微软雅黑" panose="020B0503020204020204" pitchFamily="34" charset="-122"/>
              </a:rPr>
              <a:t>（</a:t>
            </a:r>
            <a:r>
              <a:rPr lang="en-US" altLang="zh-CN" sz="2000" dirty="0" smtClean="0">
                <a:solidFill>
                  <a:srgbClr val="0000FF"/>
                </a:solidFill>
                <a:latin typeface="微软雅黑" panose="020B0503020204020204" pitchFamily="34" charset="-122"/>
                <a:ea typeface="微软雅黑" panose="020B0503020204020204" pitchFamily="34" charset="-122"/>
              </a:rPr>
              <a:t>3</a:t>
            </a:r>
            <a:r>
              <a:rPr lang="zh-CN" altLang="en-US" sz="2000" dirty="0" smtClean="0">
                <a:solidFill>
                  <a:srgbClr val="0000FF"/>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轴突：胞体上最长枝的突起，也称神经纤维。端部有很多神经末稍传出神经冲动</a:t>
            </a:r>
          </a:p>
          <a:p>
            <a:pPr eaLnBrk="1" hangingPunct="1">
              <a:buClr>
                <a:schemeClr val="tx1"/>
              </a:buClr>
              <a:buFont typeface="Wingdings" pitchFamily="2" charset="2"/>
              <a:buNone/>
            </a:pPr>
            <a:r>
              <a:rPr lang="zh-CN" altLang="en-US" sz="2000" dirty="0" smtClean="0">
                <a:solidFill>
                  <a:srgbClr val="0000FF"/>
                </a:solidFill>
                <a:latin typeface="微软雅黑" panose="020B0503020204020204" pitchFamily="34" charset="-122"/>
                <a:ea typeface="微软雅黑" panose="020B0503020204020204" pitchFamily="34" charset="-122"/>
              </a:rPr>
              <a:t>（</a:t>
            </a:r>
            <a:r>
              <a:rPr lang="en-US" altLang="zh-CN" sz="2000" dirty="0" smtClean="0">
                <a:solidFill>
                  <a:srgbClr val="0000FF"/>
                </a:solidFill>
                <a:latin typeface="微软雅黑" panose="020B0503020204020204" pitchFamily="34" charset="-122"/>
                <a:ea typeface="微软雅黑" panose="020B0503020204020204" pitchFamily="34" charset="-122"/>
              </a:rPr>
              <a:t>4</a:t>
            </a:r>
            <a:r>
              <a:rPr lang="zh-CN" altLang="en-US" sz="2000" dirty="0" smtClean="0">
                <a:solidFill>
                  <a:srgbClr val="0000FF"/>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突触：神经元间的连接接口，每个神经元约有</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万～</a:t>
            </a:r>
            <a:r>
              <a:rPr lang="en-US" altLang="zh-CN" sz="2000" dirty="0" smtClean="0">
                <a:latin typeface="微软雅黑" panose="020B0503020204020204" pitchFamily="34" charset="-122"/>
                <a:ea typeface="微软雅黑" panose="020B0503020204020204" pitchFamily="34" charset="-122"/>
              </a:rPr>
              <a:t>10</a:t>
            </a:r>
            <a:r>
              <a:rPr lang="zh-CN" altLang="en-US" sz="2000" dirty="0" smtClean="0">
                <a:latin typeface="微软雅黑" panose="020B0503020204020204" pitchFamily="34" charset="-122"/>
                <a:ea typeface="微软雅黑" panose="020B0503020204020204" pitchFamily="34" charset="-122"/>
              </a:rPr>
              <a:t>万个突触。神经元通过其轴突的神经末稍，经突触与另一神经元的树突连接，实现信息的传递。由于突触的信息传递特性是可变的，形成了神经元间连接的柔性，称为</a:t>
            </a:r>
            <a:r>
              <a:rPr lang="zh-CN" altLang="en-US" sz="2000" dirty="0" smtClean="0">
                <a:solidFill>
                  <a:srgbClr val="FF3300"/>
                </a:solidFill>
                <a:latin typeface="微软雅黑" panose="020B0503020204020204" pitchFamily="34" charset="-122"/>
                <a:ea typeface="微软雅黑" panose="020B0503020204020204" pitchFamily="34" charset="-122"/>
              </a:rPr>
              <a:t>结构的可塑性</a:t>
            </a:r>
            <a:endParaRPr lang="zh-CN" altLang="en-US" sz="2000" dirty="0" smtClean="0">
              <a:latin typeface="微软雅黑" panose="020B0503020204020204" pitchFamily="34" charset="-122"/>
              <a:ea typeface="微软雅黑" panose="020B0503020204020204" pitchFamily="34" charset="-122"/>
            </a:endParaRPr>
          </a:p>
          <a:p>
            <a:pPr eaLnBrk="1" hangingPunct="1">
              <a:buClr>
                <a:schemeClr val="tx1"/>
              </a:buClr>
              <a:buFont typeface="Wingdings" pitchFamily="2" charset="2"/>
              <a:buNone/>
            </a:pPr>
            <a:r>
              <a:rPr lang="zh-CN" altLang="en-US" sz="2000" dirty="0" smtClean="0">
                <a:solidFill>
                  <a:srgbClr val="0000FF"/>
                </a:solidFill>
                <a:latin typeface="微软雅黑" panose="020B0503020204020204" pitchFamily="34" charset="-122"/>
                <a:ea typeface="微软雅黑" panose="020B0503020204020204" pitchFamily="34" charset="-122"/>
              </a:rPr>
              <a:t>（</a:t>
            </a:r>
            <a:r>
              <a:rPr lang="en-US" altLang="zh-CN" sz="2000" dirty="0" smtClean="0">
                <a:solidFill>
                  <a:srgbClr val="0000FF"/>
                </a:solidFill>
                <a:latin typeface="微软雅黑" panose="020B0503020204020204" pitchFamily="34" charset="-122"/>
                <a:ea typeface="微软雅黑" panose="020B0503020204020204" pitchFamily="34" charset="-122"/>
              </a:rPr>
              <a:t>5</a:t>
            </a:r>
            <a:r>
              <a:rPr lang="zh-CN" altLang="en-US" sz="2000" dirty="0" smtClean="0">
                <a:solidFill>
                  <a:srgbClr val="0000FF"/>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细胞膜电位：神经细胞在受到电的、化学的、机械的刺激后，能产生兴奋，此时，细胞膜内外有电位差，称膜电位。电位膜内为正，膜外为负</a:t>
            </a:r>
            <a:endParaRPr lang="zh-CN" altLang="en-US" sz="2000" dirty="0" smtClean="0"/>
          </a:p>
          <a:p>
            <a:pPr eaLnBrk="1" hangingPunct="1">
              <a:lnSpc>
                <a:spcPct val="90000"/>
              </a:lnSpc>
            </a:pPr>
            <a:endParaRPr lang="en-US" altLang="zh-CN" sz="1800" dirty="0" smtClean="0"/>
          </a:p>
        </p:txBody>
      </p:sp>
      <p:pic>
        <p:nvPicPr>
          <p:cNvPr id="9933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4572000"/>
            <a:ext cx="6781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757125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30</a:t>
            </a:fld>
            <a:endParaRPr lang="en-US" altLang="zh-CN"/>
          </a:p>
        </p:txBody>
      </p:sp>
      <p:sp>
        <p:nvSpPr>
          <p:cNvPr id="5" name="Oval 4"/>
          <p:cNvSpPr/>
          <p:nvPr/>
        </p:nvSpPr>
        <p:spPr>
          <a:xfrm>
            <a:off x="2819400" y="2057400"/>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6" name="Oval 5"/>
          <p:cNvSpPr/>
          <p:nvPr/>
        </p:nvSpPr>
        <p:spPr>
          <a:xfrm>
            <a:off x="1600200" y="1295400"/>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600200" y="1828800"/>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00200" y="3581400"/>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9"/>
          <p:cNvCxnSpPr>
            <a:stCxn id="6" idx="6"/>
            <a:endCxn id="5" idx="2"/>
          </p:cNvCxnSpPr>
          <p:nvPr/>
        </p:nvCxnSpPr>
        <p:spPr>
          <a:xfrm>
            <a:off x="1905000" y="1447800"/>
            <a:ext cx="914400" cy="9525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11"/>
          <p:cNvCxnSpPr>
            <a:stCxn id="7" idx="6"/>
            <a:endCxn id="5" idx="2"/>
          </p:cNvCxnSpPr>
          <p:nvPr/>
        </p:nvCxnSpPr>
        <p:spPr>
          <a:xfrm>
            <a:off x="1905000" y="1981200"/>
            <a:ext cx="914400" cy="4191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3"/>
          <p:cNvCxnSpPr>
            <a:stCxn id="8" idx="7"/>
            <a:endCxn id="5" idx="2"/>
          </p:cNvCxnSpPr>
          <p:nvPr/>
        </p:nvCxnSpPr>
        <p:spPr>
          <a:xfrm rot="5400000" flipH="1" flipV="1">
            <a:off x="1727013" y="2533651"/>
            <a:ext cx="1225737" cy="959037"/>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90600" y="1219200"/>
            <a:ext cx="385042" cy="369332"/>
          </a:xfrm>
          <a:prstGeom prst="rect">
            <a:avLst/>
          </a:prstGeom>
          <a:noFill/>
        </p:spPr>
        <p:txBody>
          <a:bodyPr wrap="none" rtlCol="0">
            <a:spAutoFit/>
          </a:bodyPr>
          <a:lstStyle/>
          <a:p>
            <a:r>
              <a:rPr lang="en-US" dirty="0" smtClean="0">
                <a:solidFill>
                  <a:srgbClr val="000000"/>
                </a:solidFill>
              </a:rPr>
              <a:t>x</a:t>
            </a:r>
            <a:r>
              <a:rPr lang="en-US" baseline="-25000" dirty="0" smtClean="0">
                <a:solidFill>
                  <a:srgbClr val="000000"/>
                </a:solidFill>
              </a:rPr>
              <a:t>1</a:t>
            </a:r>
            <a:endParaRPr lang="en-US" baseline="-25000" dirty="0">
              <a:solidFill>
                <a:srgbClr val="000000"/>
              </a:solidFill>
            </a:endParaRPr>
          </a:p>
        </p:txBody>
      </p:sp>
      <p:sp>
        <p:nvSpPr>
          <p:cNvPr id="13" name="TextBox 12"/>
          <p:cNvSpPr txBox="1"/>
          <p:nvPr/>
        </p:nvSpPr>
        <p:spPr>
          <a:xfrm>
            <a:off x="990600" y="1752600"/>
            <a:ext cx="385042" cy="369332"/>
          </a:xfrm>
          <a:prstGeom prst="rect">
            <a:avLst/>
          </a:prstGeom>
          <a:noFill/>
        </p:spPr>
        <p:txBody>
          <a:bodyPr wrap="none" rtlCol="0">
            <a:spAutoFit/>
          </a:bodyPr>
          <a:lstStyle/>
          <a:p>
            <a:r>
              <a:rPr lang="en-US" dirty="0" smtClean="0">
                <a:solidFill>
                  <a:srgbClr val="000000"/>
                </a:solidFill>
              </a:rPr>
              <a:t>x</a:t>
            </a:r>
            <a:r>
              <a:rPr lang="en-US" baseline="-25000" dirty="0" smtClean="0">
                <a:solidFill>
                  <a:srgbClr val="000000"/>
                </a:solidFill>
              </a:rPr>
              <a:t>2</a:t>
            </a:r>
            <a:endParaRPr lang="en-US" baseline="-25000" dirty="0">
              <a:solidFill>
                <a:srgbClr val="000000"/>
              </a:solidFill>
            </a:endParaRPr>
          </a:p>
        </p:txBody>
      </p:sp>
      <p:sp>
        <p:nvSpPr>
          <p:cNvPr id="14" name="TextBox 13"/>
          <p:cNvSpPr txBox="1"/>
          <p:nvPr/>
        </p:nvSpPr>
        <p:spPr>
          <a:xfrm>
            <a:off x="990600" y="3516868"/>
            <a:ext cx="385042" cy="369332"/>
          </a:xfrm>
          <a:prstGeom prst="rect">
            <a:avLst/>
          </a:prstGeom>
          <a:noFill/>
        </p:spPr>
        <p:txBody>
          <a:bodyPr wrap="none" rtlCol="0">
            <a:spAutoFit/>
          </a:bodyPr>
          <a:lstStyle/>
          <a:p>
            <a:r>
              <a:rPr lang="en-US" dirty="0" err="1" smtClean="0">
                <a:solidFill>
                  <a:srgbClr val="000000"/>
                </a:solidFill>
              </a:rPr>
              <a:t>x</a:t>
            </a:r>
            <a:r>
              <a:rPr lang="en-US" baseline="-25000" dirty="0" err="1" smtClean="0">
                <a:solidFill>
                  <a:srgbClr val="000000"/>
                </a:solidFill>
              </a:rPr>
              <a:t>n</a:t>
            </a:r>
            <a:endParaRPr lang="en-US" baseline="-25000" dirty="0">
              <a:solidFill>
                <a:srgbClr val="000000"/>
              </a:solidFill>
            </a:endParaRPr>
          </a:p>
        </p:txBody>
      </p:sp>
      <p:sp>
        <p:nvSpPr>
          <p:cNvPr id="15" name="TextBox 14"/>
          <p:cNvSpPr txBox="1"/>
          <p:nvPr/>
        </p:nvSpPr>
        <p:spPr>
          <a:xfrm>
            <a:off x="1905000" y="1219200"/>
            <a:ext cx="436338" cy="369332"/>
          </a:xfrm>
          <a:prstGeom prst="rect">
            <a:avLst/>
          </a:prstGeom>
          <a:noFill/>
        </p:spPr>
        <p:txBody>
          <a:bodyPr wrap="none" rtlCol="0">
            <a:spAutoFit/>
          </a:bodyPr>
          <a:lstStyle/>
          <a:p>
            <a:r>
              <a:rPr lang="en-US" dirty="0" smtClean="0">
                <a:solidFill>
                  <a:srgbClr val="000000"/>
                </a:solidFill>
              </a:rPr>
              <a:t>w</a:t>
            </a:r>
            <a:r>
              <a:rPr lang="en-US" baseline="-25000" dirty="0" smtClean="0">
                <a:solidFill>
                  <a:srgbClr val="000000"/>
                </a:solidFill>
              </a:rPr>
              <a:t>1</a:t>
            </a:r>
            <a:endParaRPr lang="en-US" baseline="-25000" dirty="0">
              <a:solidFill>
                <a:srgbClr val="000000"/>
              </a:solidFill>
            </a:endParaRPr>
          </a:p>
        </p:txBody>
      </p:sp>
      <p:sp>
        <p:nvSpPr>
          <p:cNvPr id="16" name="TextBox 15"/>
          <p:cNvSpPr txBox="1"/>
          <p:nvPr/>
        </p:nvSpPr>
        <p:spPr>
          <a:xfrm>
            <a:off x="1905000" y="1752600"/>
            <a:ext cx="436338" cy="369332"/>
          </a:xfrm>
          <a:prstGeom prst="rect">
            <a:avLst/>
          </a:prstGeom>
          <a:noFill/>
        </p:spPr>
        <p:txBody>
          <a:bodyPr wrap="none" rtlCol="0">
            <a:spAutoFit/>
          </a:bodyPr>
          <a:lstStyle/>
          <a:p>
            <a:r>
              <a:rPr lang="en-US" dirty="0" smtClean="0">
                <a:solidFill>
                  <a:srgbClr val="000000"/>
                </a:solidFill>
              </a:rPr>
              <a:t>w</a:t>
            </a:r>
            <a:r>
              <a:rPr lang="en-US" baseline="-25000" dirty="0" smtClean="0">
                <a:solidFill>
                  <a:srgbClr val="000000"/>
                </a:solidFill>
              </a:rPr>
              <a:t>2</a:t>
            </a:r>
            <a:endParaRPr lang="en-US" baseline="-25000" dirty="0">
              <a:solidFill>
                <a:srgbClr val="000000"/>
              </a:solidFill>
            </a:endParaRPr>
          </a:p>
        </p:txBody>
      </p:sp>
      <p:sp>
        <p:nvSpPr>
          <p:cNvPr id="17" name="TextBox 16"/>
          <p:cNvSpPr txBox="1"/>
          <p:nvPr/>
        </p:nvSpPr>
        <p:spPr>
          <a:xfrm>
            <a:off x="1905000" y="2819400"/>
            <a:ext cx="436338" cy="369332"/>
          </a:xfrm>
          <a:prstGeom prst="rect">
            <a:avLst/>
          </a:prstGeom>
          <a:noFill/>
        </p:spPr>
        <p:txBody>
          <a:bodyPr wrap="none" rtlCol="0">
            <a:spAutoFit/>
          </a:bodyPr>
          <a:lstStyle/>
          <a:p>
            <a:r>
              <a:rPr lang="en-US" dirty="0" err="1" smtClean="0">
                <a:solidFill>
                  <a:srgbClr val="000000"/>
                </a:solidFill>
              </a:rPr>
              <a:t>w</a:t>
            </a:r>
            <a:r>
              <a:rPr lang="en-US" baseline="-25000" dirty="0" err="1" smtClean="0">
                <a:solidFill>
                  <a:srgbClr val="000000"/>
                </a:solidFill>
              </a:rPr>
              <a:t>n</a:t>
            </a:r>
            <a:endParaRPr lang="en-US" baseline="-25000" dirty="0">
              <a:solidFill>
                <a:srgbClr val="000000"/>
              </a:solidFill>
            </a:endParaRPr>
          </a:p>
        </p:txBody>
      </p:sp>
      <p:sp>
        <p:nvSpPr>
          <p:cNvPr id="18" name="TextBox 17"/>
          <p:cNvSpPr txBox="1"/>
          <p:nvPr/>
        </p:nvSpPr>
        <p:spPr>
          <a:xfrm>
            <a:off x="1066800" y="2362200"/>
            <a:ext cx="228600" cy="923330"/>
          </a:xfrm>
          <a:prstGeom prst="rect">
            <a:avLst/>
          </a:prstGeom>
          <a:noFill/>
        </p:spPr>
        <p:txBody>
          <a:bodyPr wrap="square" rtlCol="0">
            <a:spAutoFit/>
          </a:bodyPr>
          <a:lstStyle/>
          <a:p>
            <a:r>
              <a:rPr lang="en-US" dirty="0" smtClean="0">
                <a:solidFill>
                  <a:srgbClr val="000000"/>
                </a:solidFill>
              </a:rPr>
              <a:t>.</a:t>
            </a:r>
          </a:p>
          <a:p>
            <a:r>
              <a:rPr lang="en-US" dirty="0" smtClean="0">
                <a:solidFill>
                  <a:srgbClr val="000000"/>
                </a:solidFill>
              </a:rPr>
              <a:t>.</a:t>
            </a:r>
          </a:p>
          <a:p>
            <a:r>
              <a:rPr lang="en-US" dirty="0" smtClean="0">
                <a:solidFill>
                  <a:srgbClr val="000000"/>
                </a:solidFill>
              </a:rPr>
              <a:t>.</a:t>
            </a:r>
            <a:endParaRPr lang="en-US" dirty="0">
              <a:solidFill>
                <a:srgbClr val="000000"/>
              </a:solidFill>
            </a:endParaRPr>
          </a:p>
        </p:txBody>
      </p:sp>
      <p:sp>
        <p:nvSpPr>
          <p:cNvPr id="19" name="Oval 21"/>
          <p:cNvSpPr/>
          <p:nvPr/>
        </p:nvSpPr>
        <p:spPr>
          <a:xfrm>
            <a:off x="4648200" y="2057400"/>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20" name="Straight Arrow Connector 23"/>
          <p:cNvCxnSpPr>
            <a:stCxn id="5" idx="6"/>
            <a:endCxn id="19" idx="2"/>
          </p:cNvCxnSpPr>
          <p:nvPr/>
        </p:nvCxnSpPr>
        <p:spPr>
          <a:xfrm>
            <a:off x="3505200" y="2400300"/>
            <a:ext cx="1143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37"/>
          <p:cNvCxnSpPr>
            <a:stCxn id="19" idx="6"/>
          </p:cNvCxnSpPr>
          <p:nvPr/>
        </p:nvCxnSpPr>
        <p:spPr>
          <a:xfrm>
            <a:off x="5334000" y="2400300"/>
            <a:ext cx="90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42"/>
          <p:cNvCxnSpPr>
            <a:endCxn id="5" idx="2"/>
          </p:cNvCxnSpPr>
          <p:nvPr/>
        </p:nvCxnSpPr>
        <p:spPr>
          <a:xfrm rot="5400000">
            <a:off x="2343150" y="1924050"/>
            <a:ext cx="9525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819400" y="1535668"/>
            <a:ext cx="436338" cy="369332"/>
          </a:xfrm>
          <a:prstGeom prst="rect">
            <a:avLst/>
          </a:prstGeom>
          <a:noFill/>
        </p:spPr>
        <p:txBody>
          <a:bodyPr wrap="none" rtlCol="0">
            <a:spAutoFit/>
          </a:bodyPr>
          <a:lstStyle/>
          <a:p>
            <a:r>
              <a:rPr lang="en-US" dirty="0" smtClean="0">
                <a:solidFill>
                  <a:srgbClr val="000000"/>
                </a:solidFill>
              </a:rPr>
              <a:t>w</a:t>
            </a:r>
            <a:r>
              <a:rPr lang="en-US" baseline="-25000" dirty="0" smtClean="0">
                <a:solidFill>
                  <a:srgbClr val="000000"/>
                </a:solidFill>
              </a:rPr>
              <a:t>0</a:t>
            </a:r>
            <a:endParaRPr lang="en-US" baseline="-25000" dirty="0">
              <a:solidFill>
                <a:srgbClr val="000000"/>
              </a:solidFill>
            </a:endParaRPr>
          </a:p>
        </p:txBody>
      </p:sp>
      <p:sp>
        <p:nvSpPr>
          <p:cNvPr id="28" name="TextBox 27"/>
          <p:cNvSpPr txBox="1"/>
          <p:nvPr/>
        </p:nvSpPr>
        <p:spPr>
          <a:xfrm>
            <a:off x="2514600" y="1066800"/>
            <a:ext cx="647934" cy="369332"/>
          </a:xfrm>
          <a:prstGeom prst="rect">
            <a:avLst/>
          </a:prstGeom>
          <a:noFill/>
        </p:spPr>
        <p:txBody>
          <a:bodyPr wrap="none" rtlCol="0">
            <a:spAutoFit/>
          </a:bodyPr>
          <a:lstStyle/>
          <a:p>
            <a:r>
              <a:rPr lang="en-US" dirty="0" smtClean="0">
                <a:solidFill>
                  <a:srgbClr val="FF0000"/>
                </a:solidFill>
              </a:rPr>
              <a:t>x</a:t>
            </a:r>
            <a:r>
              <a:rPr lang="en-US" baseline="-25000" dirty="0" smtClean="0">
                <a:solidFill>
                  <a:srgbClr val="FF0000"/>
                </a:solidFill>
              </a:rPr>
              <a:t>0</a:t>
            </a:r>
            <a:r>
              <a:rPr lang="en-US" dirty="0" smtClean="0">
                <a:solidFill>
                  <a:srgbClr val="FF0000"/>
                </a:solidFill>
              </a:rPr>
              <a:t>=1</a:t>
            </a:r>
            <a:endParaRPr lang="en-US" baseline="-25000" dirty="0">
              <a:solidFill>
                <a:srgbClr val="FF0000"/>
              </a:solidFill>
            </a:endParaRPr>
          </a:p>
        </p:txBody>
      </p:sp>
      <p:graphicFrame>
        <p:nvGraphicFramePr>
          <p:cNvPr id="29" name="Object 45"/>
          <p:cNvGraphicFramePr>
            <a:graphicFrameLocks noChangeAspect="1"/>
          </p:cNvGraphicFramePr>
          <p:nvPr/>
        </p:nvGraphicFramePr>
        <p:xfrm>
          <a:off x="2971800" y="2682875"/>
          <a:ext cx="1579562" cy="746125"/>
        </p:xfrm>
        <a:graphic>
          <a:graphicData uri="http://schemas.openxmlformats.org/presentationml/2006/ole">
            <mc:AlternateContent xmlns:mc="http://schemas.openxmlformats.org/markup-compatibility/2006">
              <mc:Choice xmlns:v="urn:schemas-microsoft-com:vml" Requires="v">
                <p:oleObj spid="_x0000_s201158" name="公式" r:id="rId3" imgW="914400" imgH="431800" progId="Equation.3">
                  <p:embed/>
                </p:oleObj>
              </mc:Choice>
              <mc:Fallback>
                <p:oleObj name="公式" r:id="rId3" imgW="9144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682875"/>
                        <a:ext cx="1579562"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46"/>
          <p:cNvGraphicFramePr>
            <a:graphicFrameLocks noChangeAspect="1"/>
          </p:cNvGraphicFramePr>
          <p:nvPr>
            <p:extLst>
              <p:ext uri="{D42A27DB-BD31-4B8C-83A1-F6EECF244321}">
                <p14:modId xmlns:p14="http://schemas.microsoft.com/office/powerpoint/2010/main" val="2419678423"/>
              </p:ext>
            </p:extLst>
          </p:nvPr>
        </p:nvGraphicFramePr>
        <p:xfrm>
          <a:off x="6324600" y="2057400"/>
          <a:ext cx="2197100" cy="661987"/>
        </p:xfrm>
        <a:graphic>
          <a:graphicData uri="http://schemas.openxmlformats.org/presentationml/2006/ole">
            <mc:AlternateContent xmlns:mc="http://schemas.openxmlformats.org/markup-compatibility/2006">
              <mc:Choice xmlns:v="urn:schemas-microsoft-com:vml" Requires="v">
                <p:oleObj spid="_x0000_s201159" name="公式" r:id="rId5" imgW="1307532" imgH="393529" progId="Equation.3">
                  <p:embed/>
                </p:oleObj>
              </mc:Choice>
              <mc:Fallback>
                <p:oleObj name="公式" r:id="rId5" imgW="1307532"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057400"/>
                        <a:ext cx="2197100"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直接连接符 31"/>
          <p:cNvCxnSpPr/>
          <p:nvPr/>
        </p:nvCxnSpPr>
        <p:spPr>
          <a:xfrm>
            <a:off x="4724400" y="2514600"/>
            <a:ext cx="457200" cy="1588"/>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rot="5400000" flipH="1" flipV="1">
            <a:off x="4687094" y="2400300"/>
            <a:ext cx="533400" cy="158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6" name="曲线连接符 35"/>
          <p:cNvCxnSpPr/>
          <p:nvPr/>
        </p:nvCxnSpPr>
        <p:spPr>
          <a:xfrm rot="10800000" flipV="1">
            <a:off x="4800600" y="2286000"/>
            <a:ext cx="304800" cy="228600"/>
          </a:xfrm>
          <a:prstGeom prst="curvedConnector3">
            <a:avLst>
              <a:gd name="adj1" fmla="val 50000"/>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pic>
        <p:nvPicPr>
          <p:cNvPr id="31"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700" y="4572000"/>
            <a:ext cx="8242300" cy="140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ectangle 2"/>
          <p:cNvSpPr>
            <a:spLocks noGrp="1" noChangeArrowheads="1"/>
          </p:cNvSpPr>
          <p:nvPr>
            <p:ph type="title"/>
          </p:nvPr>
        </p:nvSpPr>
        <p:spPr>
          <a:xfrm>
            <a:off x="506412" y="0"/>
            <a:ext cx="7705725" cy="685800"/>
          </a:xfrm>
        </p:spPr>
        <p:txBody>
          <a:bodyPr/>
          <a:lstStyle/>
          <a:p>
            <a:r>
              <a:rPr lang="zh-CN" altLang="en-US" sz="3200" dirty="0">
                <a:latin typeface="微软雅黑" panose="020B0503020204020204" pitchFamily="34" charset="-122"/>
                <a:ea typeface="微软雅黑" panose="020B0503020204020204" pitchFamily="34" charset="-122"/>
              </a:rPr>
              <a:t>激活函数</a:t>
            </a:r>
            <a:endParaRPr lang="zh-CN" altLang="zh-CN"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07204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506412" y="0"/>
            <a:ext cx="7705725" cy="685800"/>
          </a:xfrm>
        </p:spPr>
        <p:txBody>
          <a:bodyPr/>
          <a:lstStyle/>
          <a:p>
            <a:r>
              <a:rPr lang="zh-CN" altLang="en-US" sz="3200" dirty="0">
                <a:latin typeface="微软雅黑" panose="020B0503020204020204" pitchFamily="34" charset="-122"/>
                <a:ea typeface="微软雅黑" panose="020B0503020204020204" pitchFamily="34" charset="-122"/>
              </a:rPr>
              <a:t>激活函数</a:t>
            </a:r>
            <a:endParaRPr lang="zh-CN" altLang="zh-CN" sz="3200" dirty="0">
              <a:latin typeface="微软雅黑" panose="020B0503020204020204" pitchFamily="34" charset="-122"/>
              <a:ea typeface="微软雅黑" panose="020B0503020204020204" pitchFamily="34" charset="-122"/>
            </a:endParaRPr>
          </a:p>
        </p:txBody>
      </p:sp>
      <p:sp>
        <p:nvSpPr>
          <p:cNvPr id="9933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9933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pic>
        <p:nvPicPr>
          <p:cNvPr id="180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6" y="990600"/>
            <a:ext cx="8215314" cy="2908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0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962400"/>
            <a:ext cx="7005850" cy="2654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68723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577850" y="25400"/>
            <a:ext cx="7705725" cy="685800"/>
          </a:xfrm>
        </p:spPr>
        <p:txBody>
          <a:bodyPr/>
          <a:lstStyle/>
          <a:p>
            <a:r>
              <a:rPr lang="zh-CN" altLang="zh-CN" sz="3200" dirty="0" smtClean="0">
                <a:latin typeface="微软雅黑" panose="020B0503020204020204" pitchFamily="34" charset="-122"/>
                <a:ea typeface="微软雅黑" panose="020B0503020204020204" pitchFamily="34" charset="-122"/>
              </a:rPr>
              <a:t>非线性斜面函数（</a:t>
            </a:r>
            <a:r>
              <a:rPr lang="en-US" altLang="zh-CN" sz="3200" dirty="0" smtClean="0">
                <a:latin typeface="微软雅黑" panose="020B0503020204020204" pitchFamily="34" charset="-122"/>
                <a:ea typeface="微软雅黑" panose="020B0503020204020204" pitchFamily="34" charset="-122"/>
              </a:rPr>
              <a:t>Ramp Function</a:t>
            </a:r>
            <a:r>
              <a:rPr lang="zh-CN" altLang="zh-CN" sz="3200" dirty="0" smtClean="0">
                <a:latin typeface="微软雅黑" panose="020B0503020204020204" pitchFamily="34" charset="-122"/>
                <a:ea typeface="微软雅黑" panose="020B0503020204020204" pitchFamily="34" charset="-122"/>
              </a:rPr>
              <a:t>）</a:t>
            </a:r>
          </a:p>
        </p:txBody>
      </p:sp>
      <p:sp>
        <p:nvSpPr>
          <p:cNvPr id="819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819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8200" name="矩形 7"/>
          <p:cNvSpPr>
            <a:spLocks noChangeArrowheads="1"/>
          </p:cNvSpPr>
          <p:nvPr/>
        </p:nvSpPr>
        <p:spPr bwMode="auto">
          <a:xfrm>
            <a:off x="457201" y="1268413"/>
            <a:ext cx="4495799"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4638" indent="-274638"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spcBef>
                <a:spcPts val="1200"/>
              </a:spcBef>
              <a:buFont typeface="Wingdings" pitchFamily="2" charset="2"/>
              <a:buChar char="n"/>
            </a:pPr>
            <a:r>
              <a:rPr lang="zh-CN" altLang="zh-CN" sz="2400" dirty="0"/>
              <a:t>非线性斜面函数是最简单的非线性函数，实际上它是一种</a:t>
            </a:r>
            <a:r>
              <a:rPr lang="zh-CN" altLang="zh-CN" sz="2400" b="1" dirty="0">
                <a:solidFill>
                  <a:srgbClr val="0000FF"/>
                </a:solidFill>
              </a:rPr>
              <a:t>分段线性函数</a:t>
            </a:r>
            <a:r>
              <a:rPr lang="zh-CN" altLang="zh-CN" sz="2400" dirty="0"/>
              <a:t>。</a:t>
            </a:r>
            <a:endParaRPr lang="en-US" altLang="zh-CN" sz="2400" dirty="0"/>
          </a:p>
          <a:p>
            <a:pPr eaLnBrk="1" hangingPunct="1">
              <a:spcBef>
                <a:spcPts val="1200"/>
              </a:spcBef>
              <a:buFont typeface="Wingdings" pitchFamily="2" charset="2"/>
              <a:buChar char="n"/>
            </a:pPr>
            <a:r>
              <a:rPr lang="zh-CN" altLang="zh-CN" sz="2400" dirty="0"/>
              <a:t>这种函数在于把函数的值域</a:t>
            </a:r>
            <a:r>
              <a:rPr lang="zh-CN" altLang="zh-CN" sz="2400" b="1" dirty="0">
                <a:solidFill>
                  <a:srgbClr val="0000FF"/>
                </a:solidFill>
              </a:rPr>
              <a:t>限制在一个给定的范围</a:t>
            </a:r>
          </a:p>
        </p:txBody>
      </p:sp>
      <p:sp>
        <p:nvSpPr>
          <p:cNvPr id="820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820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8203" name="Rectangle 9"/>
          <p:cNvSpPr>
            <a:spLocks noChangeArrowheads="1"/>
          </p:cNvSpPr>
          <p:nvPr/>
        </p:nvSpPr>
        <p:spPr bwMode="auto">
          <a:xfrm>
            <a:off x="539750" y="5732463"/>
            <a:ext cx="8270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r>
              <a:rPr lang="zh-CN" altLang="zh-CN" sz="2400" dirty="0"/>
              <a:t>式中，</a:t>
            </a:r>
            <a:r>
              <a:rPr lang="en-US" altLang="zh-CN" sz="2400" i="1" dirty="0"/>
              <a:t>k</a:t>
            </a:r>
            <a:r>
              <a:rPr lang="en-US" altLang="zh-CN" sz="2400" dirty="0"/>
              <a:t> </a:t>
            </a:r>
            <a:r>
              <a:rPr lang="zh-CN" altLang="zh-CN" sz="2400" dirty="0"/>
              <a:t>为常数。</a:t>
            </a:r>
            <a:r>
              <a:rPr lang="el-GR" altLang="zh-CN" sz="2400" i="1" dirty="0"/>
              <a:t>γ</a:t>
            </a:r>
            <a:r>
              <a:rPr lang="zh-CN" altLang="zh-CN" sz="2400" dirty="0"/>
              <a:t>被称为饱和值，为该神经元的最大</a:t>
            </a:r>
            <a:r>
              <a:rPr lang="zh-CN" altLang="zh-CN" sz="2400" dirty="0" smtClean="0"/>
              <a:t>输出</a:t>
            </a:r>
            <a:endParaRPr lang="zh-CN" altLang="en-US" sz="2400" dirty="0"/>
          </a:p>
        </p:txBody>
      </p:sp>
      <p:sp>
        <p:nvSpPr>
          <p:cNvPr id="820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8194" name="Object 4"/>
          <p:cNvGraphicFramePr>
            <a:graphicFrameLocks noChangeAspect="1"/>
          </p:cNvGraphicFramePr>
          <p:nvPr>
            <p:extLst>
              <p:ext uri="{D42A27DB-BD31-4B8C-83A1-F6EECF244321}">
                <p14:modId xmlns:p14="http://schemas.microsoft.com/office/powerpoint/2010/main" val="1698830565"/>
              </p:ext>
            </p:extLst>
          </p:nvPr>
        </p:nvGraphicFramePr>
        <p:xfrm>
          <a:off x="896937" y="3213100"/>
          <a:ext cx="1008063" cy="431800"/>
        </p:xfrm>
        <a:graphic>
          <a:graphicData uri="http://schemas.openxmlformats.org/presentationml/2006/ole">
            <mc:AlternateContent xmlns:mc="http://schemas.openxmlformats.org/markup-compatibility/2006">
              <mc:Choice xmlns:v="urn:schemas-microsoft-com:vml" Requires="v">
                <p:oleObj spid="_x0000_s168667" name="Equation" r:id="rId3" imgW="393529" imgH="190417" progId="Equation.DSMT4">
                  <p:embed/>
                </p:oleObj>
              </mc:Choice>
              <mc:Fallback>
                <p:oleObj name="Equation" r:id="rId3" imgW="393529" imgH="19041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37" y="3213100"/>
                        <a:ext cx="1008063"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5"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8195" name="Object 6"/>
          <p:cNvGraphicFramePr>
            <a:graphicFrameLocks noChangeAspect="1"/>
          </p:cNvGraphicFramePr>
          <p:nvPr>
            <p:extLst>
              <p:ext uri="{D42A27DB-BD31-4B8C-83A1-F6EECF244321}">
                <p14:modId xmlns:p14="http://schemas.microsoft.com/office/powerpoint/2010/main" val="279343018"/>
              </p:ext>
            </p:extLst>
          </p:nvPr>
        </p:nvGraphicFramePr>
        <p:xfrm>
          <a:off x="3810000" y="870277"/>
          <a:ext cx="5137150" cy="2735263"/>
        </p:xfrm>
        <a:graphic>
          <a:graphicData uri="http://schemas.openxmlformats.org/presentationml/2006/ole">
            <mc:AlternateContent xmlns:mc="http://schemas.openxmlformats.org/markup-compatibility/2006">
              <mc:Choice xmlns:v="urn:schemas-microsoft-com:vml" Requires="v">
                <p:oleObj spid="_x0000_s168668" r:id="rId5" imgW="2739390" imgH="1587500" progId="Visio.Drawing.11">
                  <p:embed/>
                </p:oleObj>
              </mc:Choice>
              <mc:Fallback>
                <p:oleObj r:id="rId5" imgW="2739390" imgH="15875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t="7938"/>
                      <a:stretch>
                        <a:fillRect/>
                      </a:stretch>
                    </p:blipFill>
                    <p:spPr bwMode="auto">
                      <a:xfrm>
                        <a:off x="3810000" y="870277"/>
                        <a:ext cx="5137150" cy="2735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6"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8196" name="Object 8"/>
          <p:cNvGraphicFramePr>
            <a:graphicFrameLocks noChangeAspect="1"/>
          </p:cNvGraphicFramePr>
          <p:nvPr/>
        </p:nvGraphicFramePr>
        <p:xfrm>
          <a:off x="1979613" y="3716338"/>
          <a:ext cx="5837237" cy="1873250"/>
        </p:xfrm>
        <a:graphic>
          <a:graphicData uri="http://schemas.openxmlformats.org/presentationml/2006/ole">
            <mc:AlternateContent xmlns:mc="http://schemas.openxmlformats.org/markup-compatibility/2006">
              <mc:Choice xmlns:v="urn:schemas-microsoft-com:vml" Requires="v">
                <p:oleObj spid="_x0000_s168669" name="Equation" r:id="rId7" imgW="2019300" imgH="647700" progId="Equation.DSMT4">
                  <p:embed/>
                </p:oleObj>
              </mc:Choice>
              <mc:Fallback>
                <p:oleObj name="Equation" r:id="rId7" imgW="2019300" imgH="647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3716338"/>
                        <a:ext cx="5837237" cy="187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32</a:t>
            </a:fld>
            <a:endParaRPr lang="en-US" altLang="zh-CN" dirty="0"/>
          </a:p>
        </p:txBody>
      </p:sp>
    </p:spTree>
    <p:extLst>
      <p:ext uri="{BB962C8B-B14F-4D97-AF65-F5344CB8AC3E}">
        <p14:creationId xmlns:p14="http://schemas.microsoft.com/office/powerpoint/2010/main" val="16698121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2"/>
          <p:cNvSpPr>
            <a:spLocks noGrp="1" noChangeArrowheads="1"/>
          </p:cNvSpPr>
          <p:nvPr>
            <p:ph type="title"/>
          </p:nvPr>
        </p:nvSpPr>
        <p:spPr>
          <a:xfrm>
            <a:off x="685800" y="0"/>
            <a:ext cx="7705725" cy="685800"/>
          </a:xfrm>
        </p:spPr>
        <p:txBody>
          <a:bodyPr/>
          <a:lstStyle/>
          <a:p>
            <a:r>
              <a:rPr lang="zh-CN" altLang="zh-CN" sz="3200" dirty="0" smtClean="0">
                <a:latin typeface="微软雅黑" panose="020B0503020204020204" pitchFamily="34" charset="-122"/>
                <a:ea typeface="微软雅黑" panose="020B0503020204020204" pitchFamily="34" charset="-122"/>
              </a:rPr>
              <a:t>阈值函数（</a:t>
            </a:r>
            <a:r>
              <a:rPr lang="en-US" altLang="zh-CN" sz="3200" dirty="0" smtClean="0">
                <a:latin typeface="微软雅黑" panose="020B0503020204020204" pitchFamily="34" charset="-122"/>
                <a:ea typeface="微软雅黑" panose="020B0503020204020204" pitchFamily="34" charset="-122"/>
              </a:rPr>
              <a:t>Threshold Function</a:t>
            </a:r>
            <a:r>
              <a:rPr lang="zh-CN" altLang="zh-CN" sz="3200" dirty="0" smtClean="0">
                <a:latin typeface="微软雅黑" panose="020B0503020204020204" pitchFamily="34" charset="-122"/>
                <a:ea typeface="微软雅黑" panose="020B0503020204020204" pitchFamily="34" charset="-122"/>
              </a:rPr>
              <a:t>）</a:t>
            </a:r>
          </a:p>
        </p:txBody>
      </p:sp>
      <p:sp>
        <p:nvSpPr>
          <p:cNvPr id="922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922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9225" name="矩形 7"/>
          <p:cNvSpPr>
            <a:spLocks noChangeArrowheads="1"/>
          </p:cNvSpPr>
          <p:nvPr/>
        </p:nvSpPr>
        <p:spPr bwMode="auto">
          <a:xfrm>
            <a:off x="555625" y="1268413"/>
            <a:ext cx="4321175"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spcBef>
                <a:spcPts val="1200"/>
              </a:spcBef>
              <a:buFont typeface="Wingdings" pitchFamily="2" charset="2"/>
              <a:buChar char="n"/>
            </a:pPr>
            <a:r>
              <a:rPr lang="zh-CN" altLang="zh-CN" sz="2400" dirty="0"/>
              <a:t>阈值函数又叫</a:t>
            </a:r>
            <a:r>
              <a:rPr lang="zh-CN" altLang="zh-CN" sz="2400" b="1" dirty="0">
                <a:solidFill>
                  <a:srgbClr val="0000FF"/>
                </a:solidFill>
              </a:rPr>
              <a:t>阶跃函数</a:t>
            </a:r>
            <a:r>
              <a:rPr lang="zh-CN" altLang="zh-CN" sz="2400" dirty="0"/>
              <a:t>，当激活函数仅用来实现判定神经元所获得的网络输入是否超过阈值</a:t>
            </a:r>
            <a:r>
              <a:rPr lang="en-US" altLang="zh-CN" sz="2400" dirty="0"/>
              <a:t> </a:t>
            </a:r>
            <a:r>
              <a:rPr lang="zh-CN" altLang="zh-CN" sz="2400" dirty="0"/>
              <a:t>时，使用此</a:t>
            </a:r>
            <a:r>
              <a:rPr lang="zh-CN" altLang="zh-CN" sz="2400" dirty="0" smtClean="0"/>
              <a:t>函数</a:t>
            </a:r>
            <a:endParaRPr lang="en-US" altLang="zh-CN" sz="2400" dirty="0"/>
          </a:p>
          <a:p>
            <a:pPr eaLnBrk="1" hangingPunct="1">
              <a:spcBef>
                <a:spcPts val="1200"/>
              </a:spcBef>
              <a:buFont typeface="Wingdings" pitchFamily="2" charset="2"/>
              <a:buChar char="n"/>
            </a:pPr>
            <a:r>
              <a:rPr lang="zh-CN" altLang="en-US" sz="2400" b="1" dirty="0">
                <a:solidFill>
                  <a:srgbClr val="0000FF"/>
                </a:solidFill>
              </a:rPr>
              <a:t>二值形式，双极</a:t>
            </a:r>
            <a:r>
              <a:rPr lang="zh-CN" altLang="en-US" sz="2400" b="1" dirty="0" smtClean="0">
                <a:solidFill>
                  <a:srgbClr val="0000FF"/>
                </a:solidFill>
              </a:rPr>
              <a:t>形式</a:t>
            </a:r>
            <a:endParaRPr lang="zh-CN" altLang="zh-CN" sz="2400" dirty="0"/>
          </a:p>
        </p:txBody>
      </p:sp>
      <p:sp>
        <p:nvSpPr>
          <p:cNvPr id="922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922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9228" name="Rectangle 9"/>
          <p:cNvSpPr>
            <a:spLocks noChangeArrowheads="1"/>
          </p:cNvSpPr>
          <p:nvPr/>
        </p:nvSpPr>
        <p:spPr bwMode="auto">
          <a:xfrm>
            <a:off x="457200" y="5157788"/>
            <a:ext cx="5588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r>
              <a:rPr lang="zh-CN" altLang="en-US" sz="2400"/>
              <a:t>式中，</a:t>
            </a:r>
            <a:r>
              <a:rPr lang="el-GR" altLang="zh-CN" sz="2400"/>
              <a:t>β</a:t>
            </a:r>
            <a:r>
              <a:rPr lang="zh-CN" altLang="en-US" sz="2400"/>
              <a:t>，</a:t>
            </a:r>
            <a:r>
              <a:rPr lang="el-GR" altLang="zh-CN" sz="2400"/>
              <a:t>γ</a:t>
            </a:r>
            <a:r>
              <a:rPr lang="zh-CN" altLang="en-US" sz="2400"/>
              <a:t>，</a:t>
            </a:r>
            <a:r>
              <a:rPr lang="el-GR" altLang="zh-CN" sz="2400"/>
              <a:t> θ</a:t>
            </a:r>
            <a:r>
              <a:rPr lang="zh-CN" altLang="zh-CN" sz="2400"/>
              <a:t>均为非负实数，</a:t>
            </a:r>
            <a:r>
              <a:rPr lang="el-GR" altLang="zh-CN" sz="2400"/>
              <a:t>θ</a:t>
            </a:r>
            <a:r>
              <a:rPr lang="zh-CN" altLang="en-US" sz="2400"/>
              <a:t>为阈值</a:t>
            </a:r>
          </a:p>
        </p:txBody>
      </p:sp>
      <p:sp>
        <p:nvSpPr>
          <p:cNvPr id="922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9218" name="Object 4"/>
          <p:cNvGraphicFramePr>
            <a:graphicFrameLocks noChangeAspect="1"/>
          </p:cNvGraphicFramePr>
          <p:nvPr>
            <p:extLst>
              <p:ext uri="{D42A27DB-BD31-4B8C-83A1-F6EECF244321}">
                <p14:modId xmlns:p14="http://schemas.microsoft.com/office/powerpoint/2010/main" val="3617059925"/>
              </p:ext>
            </p:extLst>
          </p:nvPr>
        </p:nvGraphicFramePr>
        <p:xfrm>
          <a:off x="644525" y="3789363"/>
          <a:ext cx="4498975" cy="1223962"/>
        </p:xfrm>
        <a:graphic>
          <a:graphicData uri="http://schemas.openxmlformats.org/presentationml/2006/ole">
            <mc:AlternateContent xmlns:mc="http://schemas.openxmlformats.org/markup-compatibility/2006">
              <mc:Choice xmlns:v="urn:schemas-microsoft-com:vml" Requires="v">
                <p:oleObj spid="_x0000_s169934" name="Equation" r:id="rId3" imgW="1536480" imgH="419040" progId="Equation.DSMT4">
                  <p:embed/>
                </p:oleObj>
              </mc:Choice>
              <mc:Fallback>
                <p:oleObj name="Equation" r:id="rId3" imgW="153648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25" y="3789363"/>
                        <a:ext cx="4498975" cy="1223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0"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9219" name="Object 6"/>
          <p:cNvGraphicFramePr>
            <a:graphicFrameLocks noChangeAspect="1"/>
          </p:cNvGraphicFramePr>
          <p:nvPr/>
        </p:nvGraphicFramePr>
        <p:xfrm>
          <a:off x="4572000" y="765175"/>
          <a:ext cx="4032250" cy="3105150"/>
        </p:xfrm>
        <a:graphic>
          <a:graphicData uri="http://schemas.openxmlformats.org/presentationml/2006/ole">
            <mc:AlternateContent xmlns:mc="http://schemas.openxmlformats.org/markup-compatibility/2006">
              <mc:Choice xmlns:v="urn:schemas-microsoft-com:vml" Requires="v">
                <p:oleObj spid="_x0000_s169935" r:id="rId5" imgW="1947228" imgH="1695450" progId="Visio.Drawing.11">
                  <p:embed/>
                </p:oleObj>
              </mc:Choice>
              <mc:Fallback>
                <p:oleObj r:id="rId5" imgW="1947228" imgH="169545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t="5521" b="6157"/>
                      <a:stretch>
                        <a:fillRect/>
                      </a:stretch>
                    </p:blipFill>
                    <p:spPr bwMode="auto">
                      <a:xfrm>
                        <a:off x="4572000" y="765175"/>
                        <a:ext cx="4032250" cy="310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1"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9220" name="Object 8"/>
          <p:cNvGraphicFramePr>
            <a:graphicFrameLocks noChangeAspect="1"/>
          </p:cNvGraphicFramePr>
          <p:nvPr/>
        </p:nvGraphicFramePr>
        <p:xfrm>
          <a:off x="6107113" y="4149725"/>
          <a:ext cx="2568575" cy="719138"/>
        </p:xfrm>
        <a:graphic>
          <a:graphicData uri="http://schemas.openxmlformats.org/presentationml/2006/ole">
            <mc:AlternateContent xmlns:mc="http://schemas.openxmlformats.org/markup-compatibility/2006">
              <mc:Choice xmlns:v="urn:schemas-microsoft-com:vml" Requires="v">
                <p:oleObj spid="_x0000_s169936" name="Equation" r:id="rId7" imgW="1498600" imgH="419100" progId="Equation.DSMT4">
                  <p:embed/>
                </p:oleObj>
              </mc:Choice>
              <mc:Fallback>
                <p:oleObj name="Equation" r:id="rId7" imgW="14986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7113" y="4149725"/>
                        <a:ext cx="2568575" cy="719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2"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9221" name="Object 10"/>
          <p:cNvGraphicFramePr>
            <a:graphicFrameLocks noChangeAspect="1"/>
          </p:cNvGraphicFramePr>
          <p:nvPr/>
        </p:nvGraphicFramePr>
        <p:xfrm>
          <a:off x="6084888" y="5013325"/>
          <a:ext cx="2552700" cy="719138"/>
        </p:xfrm>
        <a:graphic>
          <a:graphicData uri="http://schemas.openxmlformats.org/presentationml/2006/ole">
            <mc:AlternateContent xmlns:mc="http://schemas.openxmlformats.org/markup-compatibility/2006">
              <mc:Choice xmlns:v="urn:schemas-microsoft-com:vml" Requires="v">
                <p:oleObj spid="_x0000_s169937" name="Equation" r:id="rId9" imgW="1485900" imgH="419100" progId="Equation.DSMT4">
                  <p:embed/>
                </p:oleObj>
              </mc:Choice>
              <mc:Fallback>
                <p:oleObj name="Equation" r:id="rId9" imgW="1485900" imgH="4191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4888" y="5013325"/>
                        <a:ext cx="2552700" cy="719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33</a:t>
            </a:fld>
            <a:endParaRPr lang="en-US" altLang="zh-CN" dirty="0"/>
          </a:p>
        </p:txBody>
      </p:sp>
    </p:spTree>
    <p:extLst>
      <p:ext uri="{BB962C8B-B14F-4D97-AF65-F5344CB8AC3E}">
        <p14:creationId xmlns:p14="http://schemas.microsoft.com/office/powerpoint/2010/main" val="9286942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a:xfrm>
            <a:off x="533400" y="0"/>
            <a:ext cx="7705725" cy="685800"/>
          </a:xfrm>
        </p:spPr>
        <p:txBody>
          <a:bodyPr/>
          <a:lstStyle/>
          <a:p>
            <a:r>
              <a:rPr lang="en-US" altLang="zh-CN" sz="3200" dirty="0" smtClean="0">
                <a:latin typeface="微软雅黑" panose="020B0503020204020204" pitchFamily="34" charset="-122"/>
                <a:ea typeface="微软雅黑" panose="020B0503020204020204" pitchFamily="34" charset="-122"/>
              </a:rPr>
              <a:t>S</a:t>
            </a:r>
            <a:r>
              <a:rPr lang="zh-CN" altLang="en-US" sz="3200" dirty="0" smtClean="0">
                <a:latin typeface="微软雅黑" panose="020B0503020204020204" pitchFamily="34" charset="-122"/>
                <a:ea typeface="微软雅黑" panose="020B0503020204020204" pitchFamily="34" charset="-122"/>
              </a:rPr>
              <a:t>形函数</a:t>
            </a:r>
            <a:r>
              <a:rPr lang="zh-CN" altLang="zh-CN" sz="3200" dirty="0" smtClean="0">
                <a:latin typeface="微软雅黑" panose="020B0503020204020204" pitchFamily="34" charset="-122"/>
                <a:ea typeface="微软雅黑" panose="020B0503020204020204" pitchFamily="34" charset="-122"/>
              </a:rPr>
              <a:t>（</a:t>
            </a:r>
            <a:r>
              <a:rPr lang="en-US" altLang="zh-CN" sz="3200" dirty="0" smtClean="0">
                <a:latin typeface="微软雅黑" panose="020B0503020204020204" pitchFamily="34" charset="-122"/>
                <a:ea typeface="微软雅黑" panose="020B0503020204020204" pitchFamily="34" charset="-122"/>
              </a:rPr>
              <a:t>Squashing Function</a:t>
            </a:r>
            <a:r>
              <a:rPr lang="zh-CN" altLang="zh-CN" sz="3200" dirty="0" smtClean="0">
                <a:latin typeface="微软雅黑" panose="020B0503020204020204" pitchFamily="34" charset="-122"/>
                <a:ea typeface="微软雅黑" panose="020B0503020204020204" pitchFamily="34" charset="-122"/>
              </a:rPr>
              <a:t>）</a:t>
            </a:r>
          </a:p>
        </p:txBody>
      </p:sp>
      <p:sp>
        <p:nvSpPr>
          <p:cNvPr id="1024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024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0248" name="矩形 7"/>
          <p:cNvSpPr>
            <a:spLocks noChangeArrowheads="1"/>
          </p:cNvSpPr>
          <p:nvPr/>
        </p:nvSpPr>
        <p:spPr bwMode="auto">
          <a:xfrm>
            <a:off x="381000" y="1484313"/>
            <a:ext cx="446405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spcBef>
                <a:spcPts val="1200"/>
              </a:spcBef>
              <a:buFont typeface="Wingdings" pitchFamily="2" charset="2"/>
              <a:buChar char="n"/>
            </a:pPr>
            <a:r>
              <a:rPr lang="en-US" altLang="zh-CN" sz="2400" i="1" dirty="0"/>
              <a:t>S</a:t>
            </a:r>
            <a:r>
              <a:rPr lang="zh-CN" altLang="zh-CN" sz="2400" dirty="0"/>
              <a:t>形函数又叫</a:t>
            </a:r>
            <a:r>
              <a:rPr lang="zh-CN" altLang="zh-CN" sz="2400" b="1" dirty="0">
                <a:solidFill>
                  <a:srgbClr val="0000FF"/>
                </a:solidFill>
              </a:rPr>
              <a:t>压缩函数和逻辑斯特函数</a:t>
            </a:r>
            <a:r>
              <a:rPr lang="en-US" altLang="zh-CN" sz="2400" dirty="0"/>
              <a:t>(Logistic Function)</a:t>
            </a:r>
            <a:r>
              <a:rPr lang="zh-CN" altLang="zh-CN" sz="2400" dirty="0"/>
              <a:t>，其应用最为广泛。</a:t>
            </a:r>
            <a:endParaRPr lang="en-US" altLang="zh-CN" sz="2400" dirty="0"/>
          </a:p>
          <a:p>
            <a:pPr eaLnBrk="1" hangingPunct="1">
              <a:spcBef>
                <a:spcPts val="1200"/>
              </a:spcBef>
              <a:buFont typeface="Wingdings" pitchFamily="2" charset="2"/>
              <a:buChar char="n"/>
            </a:pPr>
            <a:r>
              <a:rPr lang="zh-CN" altLang="zh-CN" sz="2400" dirty="0"/>
              <a:t>它的</a:t>
            </a:r>
            <a:r>
              <a:rPr lang="zh-CN" altLang="zh-CN" sz="2400" b="1" dirty="0">
                <a:solidFill>
                  <a:srgbClr val="0000FF"/>
                </a:solidFill>
              </a:rPr>
              <a:t>饱和值</a:t>
            </a:r>
            <a:r>
              <a:rPr lang="zh-CN" altLang="zh-CN" sz="2400" dirty="0"/>
              <a:t>为</a:t>
            </a:r>
            <a:r>
              <a:rPr lang="en-US" altLang="zh-CN" sz="2400" dirty="0"/>
              <a:t>a </a:t>
            </a:r>
            <a:r>
              <a:rPr lang="zh-CN" altLang="zh-CN" sz="2400" dirty="0"/>
              <a:t>和</a:t>
            </a:r>
            <a:r>
              <a:rPr lang="en-US" altLang="zh-CN" sz="2400" dirty="0"/>
              <a:t> </a:t>
            </a:r>
            <a:r>
              <a:rPr lang="en-US" altLang="zh-CN" sz="2400" dirty="0" err="1"/>
              <a:t>a+b</a:t>
            </a:r>
            <a:endParaRPr lang="zh-CN" altLang="zh-CN" sz="2400" dirty="0"/>
          </a:p>
        </p:txBody>
      </p:sp>
      <p:sp>
        <p:nvSpPr>
          <p:cNvPr id="1024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025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0251" name="Rectangle 9"/>
          <p:cNvSpPr>
            <a:spLocks noChangeArrowheads="1"/>
          </p:cNvSpPr>
          <p:nvPr/>
        </p:nvSpPr>
        <p:spPr bwMode="auto">
          <a:xfrm>
            <a:off x="1042988" y="5445125"/>
            <a:ext cx="3554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r>
              <a:rPr lang="zh-CN" altLang="en-US" sz="2400"/>
              <a:t>式中，</a:t>
            </a:r>
            <a:r>
              <a:rPr lang="en-US" altLang="zh-CN" sz="2400"/>
              <a:t>a</a:t>
            </a:r>
            <a:r>
              <a:rPr lang="zh-CN" altLang="en-US" sz="2400"/>
              <a:t>，</a:t>
            </a:r>
            <a:r>
              <a:rPr lang="en-US" altLang="zh-CN" sz="2400"/>
              <a:t>b</a:t>
            </a:r>
            <a:r>
              <a:rPr lang="zh-CN" altLang="en-US" sz="2400"/>
              <a:t>，</a:t>
            </a:r>
            <a:r>
              <a:rPr lang="el-GR" altLang="zh-CN" sz="2400"/>
              <a:t> </a:t>
            </a:r>
            <a:r>
              <a:rPr lang="en-US" altLang="zh-CN" sz="2400"/>
              <a:t>d</a:t>
            </a:r>
            <a:r>
              <a:rPr lang="zh-CN" altLang="zh-CN" sz="2400"/>
              <a:t>均为</a:t>
            </a:r>
            <a:r>
              <a:rPr lang="zh-CN" altLang="en-US" sz="2400"/>
              <a:t>常数</a:t>
            </a:r>
          </a:p>
        </p:txBody>
      </p:sp>
      <p:sp>
        <p:nvSpPr>
          <p:cNvPr id="1025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025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0254"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0255"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0256"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10242" name="Object 6"/>
          <p:cNvGraphicFramePr>
            <a:graphicFrameLocks noChangeAspect="1"/>
          </p:cNvGraphicFramePr>
          <p:nvPr/>
        </p:nvGraphicFramePr>
        <p:xfrm>
          <a:off x="468313" y="3789363"/>
          <a:ext cx="6227762" cy="1439862"/>
        </p:xfrm>
        <a:graphic>
          <a:graphicData uri="http://schemas.openxmlformats.org/presentationml/2006/ole">
            <mc:AlternateContent xmlns:mc="http://schemas.openxmlformats.org/markup-compatibility/2006">
              <mc:Choice xmlns:v="urn:schemas-microsoft-com:vml" Requires="v">
                <p:oleObj spid="_x0000_s170715" name="Equation" r:id="rId3" imgW="1651000" imgH="381000" progId="Equation.DSMT4">
                  <p:embed/>
                </p:oleObj>
              </mc:Choice>
              <mc:Fallback>
                <p:oleObj name="Equation" r:id="rId3" imgW="1651000" imgH="38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789363"/>
                        <a:ext cx="6227762" cy="1439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7"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10243" name="Object 8"/>
          <p:cNvGraphicFramePr>
            <a:graphicFrameLocks noChangeAspect="1"/>
          </p:cNvGraphicFramePr>
          <p:nvPr/>
        </p:nvGraphicFramePr>
        <p:xfrm>
          <a:off x="4500563" y="1052513"/>
          <a:ext cx="4344987" cy="2663825"/>
        </p:xfrm>
        <a:graphic>
          <a:graphicData uri="http://schemas.openxmlformats.org/presentationml/2006/ole">
            <mc:AlternateContent xmlns:mc="http://schemas.openxmlformats.org/markup-compatibility/2006">
              <mc:Choice xmlns:v="urn:schemas-microsoft-com:vml" Requires="v">
                <p:oleObj spid="_x0000_s170716" r:id="rId5" imgW="2379345" imgH="1587500" progId="Visio.Drawing.11">
                  <p:embed/>
                </p:oleObj>
              </mc:Choice>
              <mc:Fallback>
                <p:oleObj r:id="rId5" imgW="2379345" imgH="15875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t="8391"/>
                      <a:stretch>
                        <a:fillRect/>
                      </a:stretch>
                    </p:blipFill>
                    <p:spPr bwMode="auto">
                      <a:xfrm>
                        <a:off x="4500563" y="1052513"/>
                        <a:ext cx="4344987" cy="266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8"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10244" name="Object 10"/>
          <p:cNvGraphicFramePr>
            <a:graphicFrameLocks noChangeAspect="1"/>
          </p:cNvGraphicFramePr>
          <p:nvPr/>
        </p:nvGraphicFramePr>
        <p:xfrm>
          <a:off x="7164388" y="4437063"/>
          <a:ext cx="1416050" cy="936625"/>
        </p:xfrm>
        <a:graphic>
          <a:graphicData uri="http://schemas.openxmlformats.org/presentationml/2006/ole">
            <mc:AlternateContent xmlns:mc="http://schemas.openxmlformats.org/markup-compatibility/2006">
              <mc:Choice xmlns:v="urn:schemas-microsoft-com:vml" Requires="v">
                <p:oleObj spid="_x0000_s170717" name="Equation" r:id="rId7" imgW="533169" imgH="355446" progId="Equation.DSMT4">
                  <p:embed/>
                </p:oleObj>
              </mc:Choice>
              <mc:Fallback>
                <p:oleObj name="Equation" r:id="rId7" imgW="533169" imgH="3554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388" y="4437063"/>
                        <a:ext cx="1416050" cy="936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34</a:t>
            </a:fld>
            <a:endParaRPr lang="en-US" altLang="zh-CN" dirty="0"/>
          </a:p>
        </p:txBody>
      </p:sp>
    </p:spTree>
    <p:extLst>
      <p:ext uri="{BB962C8B-B14F-4D97-AF65-F5344CB8AC3E}">
        <p14:creationId xmlns:p14="http://schemas.microsoft.com/office/powerpoint/2010/main" val="189180241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2"/>
          <p:cNvSpPr>
            <a:spLocks noGrp="1" noChangeArrowheads="1"/>
          </p:cNvSpPr>
          <p:nvPr>
            <p:ph type="title"/>
          </p:nvPr>
        </p:nvSpPr>
        <p:spPr>
          <a:xfrm>
            <a:off x="457200" y="0"/>
            <a:ext cx="7705725" cy="685800"/>
          </a:xfrm>
        </p:spPr>
        <p:txBody>
          <a:bodyPr/>
          <a:lstStyle/>
          <a:p>
            <a:r>
              <a:rPr lang="en-US" altLang="zh-CN" sz="3200" dirty="0" smtClean="0">
                <a:latin typeface="微软雅黑" panose="020B0503020204020204" pitchFamily="34" charset="-122"/>
                <a:ea typeface="微软雅黑" panose="020B0503020204020204" pitchFamily="34" charset="-122"/>
              </a:rPr>
              <a:t>S</a:t>
            </a:r>
            <a:r>
              <a:rPr lang="zh-CN" altLang="en-US" sz="3200" dirty="0" smtClean="0">
                <a:latin typeface="微软雅黑" panose="020B0503020204020204" pitchFamily="34" charset="-122"/>
                <a:ea typeface="微软雅黑" panose="020B0503020204020204" pitchFamily="34" charset="-122"/>
              </a:rPr>
              <a:t>形函数</a:t>
            </a:r>
            <a:r>
              <a:rPr lang="zh-CN" altLang="zh-CN" sz="3200" dirty="0" smtClean="0">
                <a:latin typeface="微软雅黑" panose="020B0503020204020204" pitchFamily="34" charset="-122"/>
                <a:ea typeface="微软雅黑" panose="020B0503020204020204" pitchFamily="34" charset="-122"/>
              </a:rPr>
              <a:t>（</a:t>
            </a:r>
            <a:r>
              <a:rPr lang="en-US" altLang="zh-CN" sz="3200" dirty="0" smtClean="0">
                <a:latin typeface="微软雅黑" panose="020B0503020204020204" pitchFamily="34" charset="-122"/>
                <a:ea typeface="微软雅黑" panose="020B0503020204020204" pitchFamily="34" charset="-122"/>
              </a:rPr>
              <a:t>Squashing Function</a:t>
            </a:r>
            <a:r>
              <a:rPr lang="zh-CN" altLang="zh-CN" sz="3200" dirty="0" smtClean="0">
                <a:latin typeface="微软雅黑" panose="020B0503020204020204" pitchFamily="34" charset="-122"/>
                <a:ea typeface="微软雅黑" panose="020B0503020204020204" pitchFamily="34" charset="-122"/>
              </a:rPr>
              <a:t>）</a:t>
            </a:r>
          </a:p>
        </p:txBody>
      </p:sp>
      <p:sp>
        <p:nvSpPr>
          <p:cNvPr id="1127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127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1273" name="矩形 7"/>
          <p:cNvSpPr>
            <a:spLocks noChangeArrowheads="1"/>
          </p:cNvSpPr>
          <p:nvPr/>
        </p:nvSpPr>
        <p:spPr bwMode="auto">
          <a:xfrm>
            <a:off x="400050" y="1052513"/>
            <a:ext cx="43211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buFont typeface="Wingdings" pitchFamily="2" charset="2"/>
              <a:buChar char="n"/>
            </a:pPr>
            <a:r>
              <a:rPr lang="zh-CN" altLang="en-US" sz="2400" b="1">
                <a:solidFill>
                  <a:srgbClr val="0000FF"/>
                </a:solidFill>
              </a:rPr>
              <a:t>最简单的形式为（</a:t>
            </a:r>
            <a:r>
              <a:rPr lang="zh-CN" altLang="zh-CN" sz="2400" b="1">
                <a:solidFill>
                  <a:srgbClr val="0000FF"/>
                </a:solidFill>
              </a:rPr>
              <a:t>函数的饱和值为</a:t>
            </a:r>
            <a:r>
              <a:rPr lang="en-US" altLang="zh-CN" sz="2400" b="1">
                <a:solidFill>
                  <a:srgbClr val="0000FF"/>
                </a:solidFill>
              </a:rPr>
              <a:t>0</a:t>
            </a:r>
            <a:r>
              <a:rPr lang="zh-CN" altLang="zh-CN" sz="2400" b="1">
                <a:solidFill>
                  <a:srgbClr val="0000FF"/>
                </a:solidFill>
              </a:rPr>
              <a:t>和</a:t>
            </a:r>
            <a:r>
              <a:rPr lang="en-US" altLang="zh-CN" sz="2400" b="1">
                <a:solidFill>
                  <a:srgbClr val="0000FF"/>
                </a:solidFill>
              </a:rPr>
              <a:t>1 </a:t>
            </a:r>
            <a:r>
              <a:rPr lang="zh-CN" altLang="en-US" sz="2400" b="1">
                <a:solidFill>
                  <a:srgbClr val="0000FF"/>
                </a:solidFill>
              </a:rPr>
              <a:t>）：</a:t>
            </a:r>
            <a:endParaRPr lang="zh-CN" altLang="zh-CN" sz="2400" b="1">
              <a:solidFill>
                <a:srgbClr val="0000FF"/>
              </a:solidFill>
            </a:endParaRPr>
          </a:p>
        </p:txBody>
      </p:sp>
      <p:sp>
        <p:nvSpPr>
          <p:cNvPr id="1127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127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127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1277"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1278"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1279"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1280"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1281"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11266" name="Object 3"/>
          <p:cNvGraphicFramePr>
            <a:graphicFrameLocks noChangeAspect="1"/>
          </p:cNvGraphicFramePr>
          <p:nvPr>
            <p:extLst>
              <p:ext uri="{D42A27DB-BD31-4B8C-83A1-F6EECF244321}">
                <p14:modId xmlns:p14="http://schemas.microsoft.com/office/powerpoint/2010/main" val="3564252004"/>
              </p:ext>
            </p:extLst>
          </p:nvPr>
        </p:nvGraphicFramePr>
        <p:xfrm>
          <a:off x="4572000" y="981075"/>
          <a:ext cx="4344987" cy="2663825"/>
        </p:xfrm>
        <a:graphic>
          <a:graphicData uri="http://schemas.openxmlformats.org/presentationml/2006/ole">
            <mc:AlternateContent xmlns:mc="http://schemas.openxmlformats.org/markup-compatibility/2006">
              <mc:Choice xmlns:v="urn:schemas-microsoft-com:vml" Requires="v">
                <p:oleObj spid="_x0000_s171982" r:id="rId3" imgW="2379345" imgH="1587500" progId="Visio.Drawing.11">
                  <p:embed/>
                </p:oleObj>
              </mc:Choice>
              <mc:Fallback>
                <p:oleObj r:id="rId3" imgW="2379345" imgH="15875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8391"/>
                      <a:stretch>
                        <a:fillRect/>
                      </a:stretch>
                    </p:blipFill>
                    <p:spPr bwMode="auto">
                      <a:xfrm>
                        <a:off x="4572000" y="981075"/>
                        <a:ext cx="4344987" cy="266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2"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128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11267" name="Object 5"/>
          <p:cNvGraphicFramePr>
            <a:graphicFrameLocks noChangeAspect="1"/>
          </p:cNvGraphicFramePr>
          <p:nvPr>
            <p:extLst>
              <p:ext uri="{D42A27DB-BD31-4B8C-83A1-F6EECF244321}">
                <p14:modId xmlns:p14="http://schemas.microsoft.com/office/powerpoint/2010/main" val="3298528123"/>
              </p:ext>
            </p:extLst>
          </p:nvPr>
        </p:nvGraphicFramePr>
        <p:xfrm>
          <a:off x="473075" y="1773238"/>
          <a:ext cx="3960813" cy="1041400"/>
        </p:xfrm>
        <a:graphic>
          <a:graphicData uri="http://schemas.openxmlformats.org/presentationml/2006/ole">
            <mc:AlternateContent xmlns:mc="http://schemas.openxmlformats.org/markup-compatibility/2006">
              <mc:Choice xmlns:v="urn:schemas-microsoft-com:vml" Requires="v">
                <p:oleObj spid="_x0000_s171983" name="Equation" r:id="rId5" imgW="1447800" imgH="381000" progId="Equation.DSMT4">
                  <p:embed/>
                </p:oleObj>
              </mc:Choice>
              <mc:Fallback>
                <p:oleObj name="Equation" r:id="rId5" imgW="1447800" imgH="381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075" y="1773238"/>
                        <a:ext cx="3960813"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11268" name="Object 7"/>
          <p:cNvGraphicFramePr>
            <a:graphicFrameLocks noChangeAspect="1"/>
          </p:cNvGraphicFramePr>
          <p:nvPr>
            <p:extLst>
              <p:ext uri="{D42A27DB-BD31-4B8C-83A1-F6EECF244321}">
                <p14:modId xmlns:p14="http://schemas.microsoft.com/office/powerpoint/2010/main" val="1094455034"/>
              </p:ext>
            </p:extLst>
          </p:nvPr>
        </p:nvGraphicFramePr>
        <p:xfrm>
          <a:off x="473075" y="3500438"/>
          <a:ext cx="4479925" cy="1441450"/>
        </p:xfrm>
        <a:graphic>
          <a:graphicData uri="http://schemas.openxmlformats.org/presentationml/2006/ole">
            <mc:AlternateContent xmlns:mc="http://schemas.openxmlformats.org/markup-compatibility/2006">
              <mc:Choice xmlns:v="urn:schemas-microsoft-com:vml" Requires="v">
                <p:oleObj spid="_x0000_s171984" name="Equation" r:id="rId7" imgW="1866900" imgH="596900" progId="Equation.DSMT4">
                  <p:embed/>
                </p:oleObj>
              </mc:Choice>
              <mc:Fallback>
                <p:oleObj name="Equation" r:id="rId7" imgW="1866900" imgH="5969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075" y="3500438"/>
                        <a:ext cx="4479925" cy="1441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5" name="矩形 22"/>
          <p:cNvSpPr>
            <a:spLocks noChangeArrowheads="1"/>
          </p:cNvSpPr>
          <p:nvPr/>
        </p:nvSpPr>
        <p:spPr bwMode="auto">
          <a:xfrm>
            <a:off x="473075" y="2781300"/>
            <a:ext cx="43195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buFont typeface="Wingdings" pitchFamily="2" charset="2"/>
              <a:buChar char="n"/>
            </a:pPr>
            <a:r>
              <a:rPr lang="zh-CN" altLang="zh-CN" sz="2400" b="1">
                <a:solidFill>
                  <a:srgbClr val="0000FF"/>
                </a:solidFill>
              </a:rPr>
              <a:t>扩充平方函数</a:t>
            </a:r>
            <a:r>
              <a:rPr lang="zh-CN" altLang="en-US" sz="2400" b="1">
                <a:solidFill>
                  <a:srgbClr val="0000FF"/>
                </a:solidFill>
              </a:rPr>
              <a:t>（</a:t>
            </a:r>
            <a:r>
              <a:rPr lang="zh-CN" altLang="zh-CN" sz="2400" b="1">
                <a:solidFill>
                  <a:srgbClr val="0000FF"/>
                </a:solidFill>
              </a:rPr>
              <a:t>函数的饱和值为</a:t>
            </a:r>
            <a:r>
              <a:rPr lang="en-US" altLang="zh-CN" sz="2400" b="1">
                <a:solidFill>
                  <a:srgbClr val="0000FF"/>
                </a:solidFill>
              </a:rPr>
              <a:t>0</a:t>
            </a:r>
            <a:r>
              <a:rPr lang="zh-CN" altLang="zh-CN" sz="2400" b="1">
                <a:solidFill>
                  <a:srgbClr val="0000FF"/>
                </a:solidFill>
              </a:rPr>
              <a:t>和</a:t>
            </a:r>
            <a:r>
              <a:rPr lang="en-US" altLang="zh-CN" sz="2400" b="1">
                <a:solidFill>
                  <a:srgbClr val="0000FF"/>
                </a:solidFill>
              </a:rPr>
              <a:t>1 </a:t>
            </a:r>
            <a:r>
              <a:rPr lang="zh-CN" altLang="en-US" sz="2400" b="1">
                <a:solidFill>
                  <a:srgbClr val="0000FF"/>
                </a:solidFill>
              </a:rPr>
              <a:t>）：</a:t>
            </a:r>
            <a:endParaRPr lang="zh-CN" altLang="zh-CN" sz="2400" b="1">
              <a:solidFill>
                <a:srgbClr val="0000FF"/>
              </a:solidFill>
            </a:endParaRPr>
          </a:p>
        </p:txBody>
      </p:sp>
      <p:sp>
        <p:nvSpPr>
          <p:cNvPr id="11286"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11269" name="Object 9"/>
          <p:cNvGraphicFramePr>
            <a:graphicFrameLocks noChangeAspect="1"/>
          </p:cNvGraphicFramePr>
          <p:nvPr>
            <p:extLst>
              <p:ext uri="{D42A27DB-BD31-4B8C-83A1-F6EECF244321}">
                <p14:modId xmlns:p14="http://schemas.microsoft.com/office/powerpoint/2010/main" val="4095385395"/>
              </p:ext>
            </p:extLst>
          </p:nvPr>
        </p:nvGraphicFramePr>
        <p:xfrm>
          <a:off x="3124200" y="5638800"/>
          <a:ext cx="4651375" cy="1008063"/>
        </p:xfrm>
        <a:graphic>
          <a:graphicData uri="http://schemas.openxmlformats.org/presentationml/2006/ole">
            <mc:AlternateContent xmlns:mc="http://schemas.openxmlformats.org/markup-compatibility/2006">
              <mc:Choice xmlns:v="urn:schemas-microsoft-com:vml" Requires="v">
                <p:oleObj spid="_x0000_s171985" name="Equation" r:id="rId9" imgW="1714500" imgH="368300" progId="Equation.DSMT4">
                  <p:embed/>
                </p:oleObj>
              </mc:Choice>
              <mc:Fallback>
                <p:oleObj name="Equation" r:id="rId9" imgW="1714500" imgH="3683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5638800"/>
                        <a:ext cx="4651375"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7" name="矩形 25"/>
          <p:cNvSpPr>
            <a:spLocks noChangeArrowheads="1"/>
          </p:cNvSpPr>
          <p:nvPr/>
        </p:nvSpPr>
        <p:spPr bwMode="auto">
          <a:xfrm>
            <a:off x="468313" y="5084763"/>
            <a:ext cx="39957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buFont typeface="Wingdings" pitchFamily="2" charset="2"/>
              <a:buChar char="n"/>
            </a:pPr>
            <a:r>
              <a:rPr lang="zh-CN" altLang="en-US" sz="2400" b="1">
                <a:solidFill>
                  <a:srgbClr val="0000FF"/>
                </a:solidFill>
              </a:rPr>
              <a:t>双曲</a:t>
            </a:r>
            <a:r>
              <a:rPr lang="zh-CN" altLang="zh-CN" sz="2400" b="1">
                <a:solidFill>
                  <a:srgbClr val="0000FF"/>
                </a:solidFill>
              </a:rPr>
              <a:t>函数</a:t>
            </a:r>
            <a:r>
              <a:rPr lang="zh-CN" altLang="en-US" sz="2400" b="1">
                <a:solidFill>
                  <a:srgbClr val="0000FF"/>
                </a:solidFill>
              </a:rPr>
              <a:t>（</a:t>
            </a:r>
            <a:r>
              <a:rPr lang="zh-CN" altLang="zh-CN" sz="2400" b="1">
                <a:solidFill>
                  <a:srgbClr val="0000FF"/>
                </a:solidFill>
              </a:rPr>
              <a:t>函数的饱和值为</a:t>
            </a:r>
            <a:r>
              <a:rPr lang="en-US" altLang="zh-CN" sz="2400" b="1">
                <a:solidFill>
                  <a:srgbClr val="0000FF"/>
                </a:solidFill>
              </a:rPr>
              <a:t>-1</a:t>
            </a:r>
            <a:r>
              <a:rPr lang="zh-CN" altLang="zh-CN" sz="2400" b="1">
                <a:solidFill>
                  <a:srgbClr val="0000FF"/>
                </a:solidFill>
              </a:rPr>
              <a:t>和</a:t>
            </a:r>
            <a:r>
              <a:rPr lang="en-US" altLang="zh-CN" sz="2400" b="1">
                <a:solidFill>
                  <a:srgbClr val="0000FF"/>
                </a:solidFill>
              </a:rPr>
              <a:t>1 </a:t>
            </a:r>
            <a:r>
              <a:rPr lang="zh-CN" altLang="en-US" sz="2400" b="1">
                <a:solidFill>
                  <a:srgbClr val="0000FF"/>
                </a:solidFill>
              </a:rPr>
              <a:t>）：</a:t>
            </a:r>
            <a:endParaRPr lang="zh-CN" altLang="zh-CN" sz="2400" b="1">
              <a:solidFill>
                <a:srgbClr val="0000FF"/>
              </a:solidFill>
            </a:endParaRPr>
          </a:p>
        </p:txBody>
      </p:sp>
      <p:sp>
        <p:nvSpPr>
          <p:cNvPr id="24"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35</a:t>
            </a:fld>
            <a:endParaRPr lang="en-US" altLang="zh-CN" dirty="0"/>
          </a:p>
        </p:txBody>
      </p:sp>
    </p:spTree>
    <p:extLst>
      <p:ext uri="{BB962C8B-B14F-4D97-AF65-F5344CB8AC3E}">
        <p14:creationId xmlns:p14="http://schemas.microsoft.com/office/powerpoint/2010/main" val="7409430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Rectangle 2"/>
          <p:cNvSpPr>
            <a:spLocks noGrp="1" noChangeArrowheads="1"/>
          </p:cNvSpPr>
          <p:nvPr>
            <p:ph type="title"/>
          </p:nvPr>
        </p:nvSpPr>
        <p:spPr>
          <a:xfrm>
            <a:off x="533400" y="0"/>
            <a:ext cx="7705725" cy="685800"/>
          </a:xfrm>
        </p:spPr>
        <p:txBody>
          <a:bodyPr/>
          <a:lstStyle/>
          <a:p>
            <a:r>
              <a:rPr lang="en-US" altLang="zh-CN" sz="3200" dirty="0" smtClean="0">
                <a:latin typeface="微软雅黑" panose="020B0503020204020204" pitchFamily="34" charset="-122"/>
                <a:ea typeface="微软雅黑" panose="020B0503020204020204" pitchFamily="34" charset="-122"/>
              </a:rPr>
              <a:t>S</a:t>
            </a:r>
            <a:r>
              <a:rPr lang="zh-CN" altLang="en-US" sz="3200" dirty="0" smtClean="0">
                <a:latin typeface="微软雅黑" panose="020B0503020204020204" pitchFamily="34" charset="-122"/>
                <a:ea typeface="微软雅黑" panose="020B0503020204020204" pitchFamily="34" charset="-122"/>
              </a:rPr>
              <a:t>形函数</a:t>
            </a:r>
            <a:r>
              <a:rPr lang="zh-CN" altLang="zh-CN" sz="3200" dirty="0" smtClean="0">
                <a:latin typeface="微软雅黑" panose="020B0503020204020204" pitchFamily="34" charset="-122"/>
                <a:ea typeface="微软雅黑" panose="020B0503020204020204" pitchFamily="34" charset="-122"/>
              </a:rPr>
              <a:t>（</a:t>
            </a:r>
            <a:r>
              <a:rPr lang="en-US" altLang="zh-CN" sz="3200" dirty="0" smtClean="0">
                <a:latin typeface="微软雅黑" panose="020B0503020204020204" pitchFamily="34" charset="-122"/>
                <a:ea typeface="微软雅黑" panose="020B0503020204020204" pitchFamily="34" charset="-122"/>
              </a:rPr>
              <a:t>Squashing Function</a:t>
            </a:r>
            <a:r>
              <a:rPr lang="zh-CN" altLang="zh-CN" sz="3200" dirty="0" smtClean="0">
                <a:latin typeface="微软雅黑" panose="020B0503020204020204" pitchFamily="34" charset="-122"/>
                <a:ea typeface="微软雅黑" panose="020B0503020204020204" pitchFamily="34" charset="-122"/>
              </a:rPr>
              <a:t>）</a:t>
            </a:r>
          </a:p>
        </p:txBody>
      </p:sp>
      <p:sp>
        <p:nvSpPr>
          <p:cNvPr id="1229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29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298" name="矩形 7"/>
          <p:cNvSpPr>
            <a:spLocks noChangeArrowheads="1"/>
          </p:cNvSpPr>
          <p:nvPr/>
        </p:nvSpPr>
        <p:spPr bwMode="auto">
          <a:xfrm>
            <a:off x="479425" y="977711"/>
            <a:ext cx="8131175" cy="290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5125" indent="-365125"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buFont typeface="Wingdings" pitchFamily="2" charset="2"/>
              <a:buChar char="n"/>
            </a:pPr>
            <a:r>
              <a:rPr lang="en-US" altLang="zh-CN" sz="2400" i="1" dirty="0"/>
              <a:t>S</a:t>
            </a:r>
            <a:r>
              <a:rPr lang="zh-CN" altLang="zh-CN" sz="2400" dirty="0"/>
              <a:t>形函数之所以被广泛应用，除了其非线性和处处连续可导性外，更重要的是由于</a:t>
            </a:r>
            <a:r>
              <a:rPr lang="zh-CN" altLang="zh-CN" sz="2400" b="1" dirty="0">
                <a:solidFill>
                  <a:srgbClr val="0000FF"/>
                </a:solidFill>
              </a:rPr>
              <a:t>该函数对信号有一个较好的增益控制</a:t>
            </a:r>
            <a:r>
              <a:rPr lang="zh-CN" altLang="zh-CN" sz="2400" dirty="0"/>
              <a:t>：</a:t>
            </a:r>
            <a:endParaRPr lang="en-US" altLang="zh-CN" sz="2400" dirty="0"/>
          </a:p>
          <a:p>
            <a:pPr eaLnBrk="1" hangingPunct="1">
              <a:buFont typeface="Wingdings" pitchFamily="2" charset="2"/>
              <a:buChar char="n"/>
            </a:pPr>
            <a:r>
              <a:rPr lang="zh-CN" altLang="zh-CN" sz="2400" dirty="0"/>
              <a:t>函数的值域可以由用户根据实际需要给定，</a:t>
            </a:r>
            <a:endParaRPr lang="en-US" altLang="zh-CN" sz="2400" dirty="0"/>
          </a:p>
          <a:p>
            <a:pPr eaLnBrk="1" hangingPunct="1">
              <a:spcBef>
                <a:spcPts val="600"/>
              </a:spcBef>
              <a:buFont typeface="Wingdings" pitchFamily="2" charset="2"/>
              <a:buChar char="n"/>
            </a:pPr>
            <a:r>
              <a:rPr lang="zh-CN" altLang="zh-CN" sz="2400" dirty="0"/>
              <a:t>当</a:t>
            </a:r>
            <a:r>
              <a:rPr lang="en-US" altLang="zh-CN" sz="2400" dirty="0"/>
              <a:t>           </a:t>
            </a:r>
            <a:r>
              <a:rPr lang="zh-CN" altLang="zh-CN" sz="2400" dirty="0"/>
              <a:t>的值比较小时，</a:t>
            </a:r>
            <a:r>
              <a:rPr lang="en-US" altLang="zh-CN" sz="2400" dirty="0"/>
              <a:t>                  </a:t>
            </a:r>
            <a:r>
              <a:rPr lang="zh-CN" altLang="zh-CN" sz="2400" dirty="0"/>
              <a:t>有一个较大的增益；</a:t>
            </a:r>
            <a:endParaRPr lang="en-US" altLang="zh-CN" sz="2400" dirty="0"/>
          </a:p>
          <a:p>
            <a:pPr eaLnBrk="1" hangingPunct="1">
              <a:spcBef>
                <a:spcPts val="600"/>
              </a:spcBef>
              <a:buFont typeface="Wingdings" pitchFamily="2" charset="2"/>
              <a:buChar char="n"/>
            </a:pPr>
            <a:r>
              <a:rPr lang="zh-CN" altLang="zh-CN" sz="2400" dirty="0"/>
              <a:t>当</a:t>
            </a:r>
            <a:r>
              <a:rPr lang="en-US" altLang="zh-CN" sz="2400" dirty="0"/>
              <a:t>           </a:t>
            </a:r>
            <a:r>
              <a:rPr lang="zh-CN" altLang="zh-CN" sz="2400" dirty="0"/>
              <a:t>的值比较大时，</a:t>
            </a:r>
            <a:r>
              <a:rPr lang="en-US" altLang="zh-CN" sz="2400" dirty="0"/>
              <a:t>                  </a:t>
            </a:r>
            <a:r>
              <a:rPr lang="zh-CN" altLang="zh-CN" sz="2400" dirty="0"/>
              <a:t>有一个较小的增益，</a:t>
            </a:r>
            <a:endParaRPr lang="en-US" altLang="zh-CN" sz="2400" dirty="0"/>
          </a:p>
          <a:p>
            <a:pPr eaLnBrk="1" hangingPunct="1">
              <a:spcBef>
                <a:spcPts val="600"/>
              </a:spcBef>
              <a:buFont typeface="Wingdings" pitchFamily="2" charset="2"/>
              <a:buChar char="n"/>
            </a:pPr>
            <a:r>
              <a:rPr lang="zh-CN" altLang="zh-CN" sz="2400" dirty="0"/>
              <a:t>这为防止网络进入饱和状态提供了良好的支持。</a:t>
            </a:r>
          </a:p>
        </p:txBody>
      </p:sp>
      <p:sp>
        <p:nvSpPr>
          <p:cNvPr id="1229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30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30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302"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303"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304"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305"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306"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12290" name="Object 2"/>
          <p:cNvGraphicFramePr>
            <a:graphicFrameLocks noChangeAspect="1"/>
          </p:cNvGraphicFramePr>
          <p:nvPr>
            <p:extLst>
              <p:ext uri="{D42A27DB-BD31-4B8C-83A1-F6EECF244321}">
                <p14:modId xmlns:p14="http://schemas.microsoft.com/office/powerpoint/2010/main" val="3507869926"/>
              </p:ext>
            </p:extLst>
          </p:nvPr>
        </p:nvGraphicFramePr>
        <p:xfrm>
          <a:off x="2195513" y="3962400"/>
          <a:ext cx="4344987" cy="2663825"/>
        </p:xfrm>
        <a:graphic>
          <a:graphicData uri="http://schemas.openxmlformats.org/presentationml/2006/ole">
            <mc:AlternateContent xmlns:mc="http://schemas.openxmlformats.org/markup-compatibility/2006">
              <mc:Choice xmlns:v="urn:schemas-microsoft-com:vml" Requires="v">
                <p:oleObj spid="_x0000_s213185" r:id="rId4" imgW="2379345" imgH="1587500" progId="Visio.Drawing.11">
                  <p:embed/>
                </p:oleObj>
              </mc:Choice>
              <mc:Fallback>
                <p:oleObj r:id="rId4" imgW="2379345" imgH="15875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8391"/>
                      <a:stretch>
                        <a:fillRect/>
                      </a:stretch>
                    </p:blipFill>
                    <p:spPr bwMode="auto">
                      <a:xfrm>
                        <a:off x="2195513" y="3962400"/>
                        <a:ext cx="4344987" cy="266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7"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30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30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310"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12311"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12291" name="Object 6"/>
          <p:cNvGraphicFramePr>
            <a:graphicFrameLocks noChangeAspect="1"/>
          </p:cNvGraphicFramePr>
          <p:nvPr>
            <p:extLst>
              <p:ext uri="{D42A27DB-BD31-4B8C-83A1-F6EECF244321}">
                <p14:modId xmlns:p14="http://schemas.microsoft.com/office/powerpoint/2010/main" val="494661387"/>
              </p:ext>
            </p:extLst>
          </p:nvPr>
        </p:nvGraphicFramePr>
        <p:xfrm>
          <a:off x="1344613" y="2425511"/>
          <a:ext cx="788987" cy="647700"/>
        </p:xfrm>
        <a:graphic>
          <a:graphicData uri="http://schemas.openxmlformats.org/presentationml/2006/ole">
            <mc:AlternateContent xmlns:mc="http://schemas.openxmlformats.org/markup-compatibility/2006">
              <mc:Choice xmlns:v="urn:schemas-microsoft-com:vml" Requires="v">
                <p:oleObj spid="_x0000_s213186" name="Equation" r:id="rId6" imgW="266353" imgH="215619" progId="Equation.DSMT4">
                  <p:embed/>
                </p:oleObj>
              </mc:Choice>
              <mc:Fallback>
                <p:oleObj name="Equation" r:id="rId6" imgW="266353" imgH="21561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4613" y="2425511"/>
                        <a:ext cx="788987"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12"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graphicFrame>
        <p:nvGraphicFramePr>
          <p:cNvPr id="12292" name="Object 8"/>
          <p:cNvGraphicFramePr>
            <a:graphicFrameLocks noChangeAspect="1"/>
          </p:cNvGraphicFramePr>
          <p:nvPr>
            <p:extLst>
              <p:ext uri="{D42A27DB-BD31-4B8C-83A1-F6EECF244321}">
                <p14:modId xmlns:p14="http://schemas.microsoft.com/office/powerpoint/2010/main" val="157533718"/>
              </p:ext>
            </p:extLst>
          </p:nvPr>
        </p:nvGraphicFramePr>
        <p:xfrm>
          <a:off x="4368800" y="2496949"/>
          <a:ext cx="1320800" cy="503237"/>
        </p:xfrm>
        <a:graphic>
          <a:graphicData uri="http://schemas.openxmlformats.org/presentationml/2006/ole">
            <mc:AlternateContent xmlns:mc="http://schemas.openxmlformats.org/markup-compatibility/2006">
              <mc:Choice xmlns:v="urn:schemas-microsoft-com:vml" Requires="v">
                <p:oleObj spid="_x0000_s213187" name="Equation" r:id="rId8" imgW="406224" imgH="190417" progId="Equation.DSMT4">
                  <p:embed/>
                </p:oleObj>
              </mc:Choice>
              <mc:Fallback>
                <p:oleObj name="Equation" r:id="rId8" imgW="406224" imgH="19041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800" y="2496949"/>
                        <a:ext cx="1320800"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3" name="Object 10"/>
          <p:cNvGraphicFramePr>
            <a:graphicFrameLocks noChangeAspect="1"/>
          </p:cNvGraphicFramePr>
          <p:nvPr>
            <p:extLst>
              <p:ext uri="{D42A27DB-BD31-4B8C-83A1-F6EECF244321}">
                <p14:modId xmlns:p14="http://schemas.microsoft.com/office/powerpoint/2010/main" val="2655125743"/>
              </p:ext>
            </p:extLst>
          </p:nvPr>
        </p:nvGraphicFramePr>
        <p:xfrm>
          <a:off x="1347788" y="2928749"/>
          <a:ext cx="788987" cy="647700"/>
        </p:xfrm>
        <a:graphic>
          <a:graphicData uri="http://schemas.openxmlformats.org/presentationml/2006/ole">
            <mc:AlternateContent xmlns:mc="http://schemas.openxmlformats.org/markup-compatibility/2006">
              <mc:Choice xmlns:v="urn:schemas-microsoft-com:vml" Requires="v">
                <p:oleObj spid="_x0000_s213188" name="Equation" r:id="rId10" imgW="266353" imgH="215619" progId="Equation.DSMT4">
                  <p:embed/>
                </p:oleObj>
              </mc:Choice>
              <mc:Fallback>
                <p:oleObj name="Equation" r:id="rId10" imgW="266353" imgH="21561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7788" y="2928749"/>
                        <a:ext cx="788987"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4" name="Object 11"/>
          <p:cNvGraphicFramePr>
            <a:graphicFrameLocks noChangeAspect="1"/>
          </p:cNvGraphicFramePr>
          <p:nvPr>
            <p:extLst>
              <p:ext uri="{D42A27DB-BD31-4B8C-83A1-F6EECF244321}">
                <p14:modId xmlns:p14="http://schemas.microsoft.com/office/powerpoint/2010/main" val="3704297967"/>
              </p:ext>
            </p:extLst>
          </p:nvPr>
        </p:nvGraphicFramePr>
        <p:xfrm>
          <a:off x="4343400" y="2928749"/>
          <a:ext cx="1320800" cy="503237"/>
        </p:xfrm>
        <a:graphic>
          <a:graphicData uri="http://schemas.openxmlformats.org/presentationml/2006/ole">
            <mc:AlternateContent xmlns:mc="http://schemas.openxmlformats.org/markup-compatibility/2006">
              <mc:Choice xmlns:v="urn:schemas-microsoft-com:vml" Requires="v">
                <p:oleObj spid="_x0000_s213189" name="Equation" r:id="rId11" imgW="406224" imgH="190417" progId="Equation.DSMT4">
                  <p:embed/>
                </p:oleObj>
              </mc:Choice>
              <mc:Fallback>
                <p:oleObj name="Equation" r:id="rId11" imgW="406224" imgH="19041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2928749"/>
                        <a:ext cx="1320800"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36</a:t>
            </a:fld>
            <a:endParaRPr lang="en-US" altLang="zh-CN" dirty="0"/>
          </a:p>
        </p:txBody>
      </p:sp>
    </p:spTree>
    <p:extLst>
      <p:ext uri="{BB962C8B-B14F-4D97-AF65-F5344CB8AC3E}">
        <p14:creationId xmlns:p14="http://schemas.microsoft.com/office/powerpoint/2010/main" val="17576724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267200"/>
            <a:ext cx="91440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37</a:t>
            </a:fld>
            <a:endParaRPr lang="en-US" altLang="zh-CN"/>
          </a:p>
        </p:txBody>
      </p:sp>
      <p:pic>
        <p:nvPicPr>
          <p:cNvPr id="192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399"/>
            <a:ext cx="9144000" cy="4202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Grp="1" noChangeArrowheads="1"/>
          </p:cNvSpPr>
          <p:nvPr>
            <p:ph type="title"/>
          </p:nvPr>
        </p:nvSpPr>
        <p:spPr>
          <a:xfrm>
            <a:off x="506412" y="0"/>
            <a:ext cx="7705725" cy="685800"/>
          </a:xfrm>
        </p:spPr>
        <p:txBody>
          <a:bodyPr/>
          <a:lstStyle/>
          <a:p>
            <a:r>
              <a:rPr lang="zh-CN" altLang="en-US" sz="3200" dirty="0">
                <a:latin typeface="微软雅黑" panose="020B0503020204020204" pitchFamily="34" charset="-122"/>
                <a:ea typeface="微软雅黑" panose="020B0503020204020204" pitchFamily="34" charset="-122"/>
              </a:rPr>
              <a:t>激活函数</a:t>
            </a:r>
            <a:endParaRPr lang="zh-CN" altLang="zh-CN"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43964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4267200"/>
            <a:ext cx="91440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38</a:t>
            </a:fld>
            <a:endParaRPr lang="en-US" altLang="zh-CN"/>
          </a:p>
        </p:txBody>
      </p:sp>
      <p:pic>
        <p:nvPicPr>
          <p:cNvPr id="193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4399"/>
            <a:ext cx="9144001" cy="4514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a:spLocks noGrp="1" noChangeArrowheads="1"/>
          </p:cNvSpPr>
          <p:nvPr>
            <p:ph type="title"/>
          </p:nvPr>
        </p:nvSpPr>
        <p:spPr>
          <a:xfrm>
            <a:off x="506412" y="0"/>
            <a:ext cx="7705725" cy="685800"/>
          </a:xfrm>
        </p:spPr>
        <p:txBody>
          <a:bodyPr/>
          <a:lstStyle/>
          <a:p>
            <a:r>
              <a:rPr lang="zh-CN" altLang="en-US" sz="3200" dirty="0">
                <a:latin typeface="微软雅黑" panose="020B0503020204020204" pitchFamily="34" charset="-122"/>
                <a:ea typeface="微软雅黑" panose="020B0503020204020204" pitchFamily="34" charset="-122"/>
              </a:rPr>
              <a:t>激活函数</a:t>
            </a:r>
            <a:endParaRPr lang="zh-CN" altLang="zh-CN"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63449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39</a:t>
            </a:fld>
            <a:endParaRPr lang="en-US" altLang="zh-CN"/>
          </a:p>
        </p:txBody>
      </p:sp>
      <p:pic>
        <p:nvPicPr>
          <p:cNvPr id="194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860" y="990600"/>
            <a:ext cx="8264140" cy="458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a:xfrm>
            <a:off x="506412" y="0"/>
            <a:ext cx="7705725" cy="685800"/>
          </a:xfrm>
        </p:spPr>
        <p:txBody>
          <a:bodyPr/>
          <a:lstStyle/>
          <a:p>
            <a:r>
              <a:rPr lang="zh-CN" altLang="en-US" sz="3200" dirty="0">
                <a:latin typeface="微软雅黑" panose="020B0503020204020204" pitchFamily="34" charset="-122"/>
                <a:ea typeface="微软雅黑" panose="020B0503020204020204" pitchFamily="34" charset="-122"/>
              </a:rPr>
              <a:t>激活函数</a:t>
            </a:r>
            <a:endParaRPr lang="zh-CN" altLang="zh-CN"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67987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华文新魏" pitchFamily="2" charset="-122"/>
              </a:defRPr>
            </a:lvl1pPr>
            <a:lvl2pPr marL="742950" indent="-285750" eaLnBrk="0" hangingPunct="0">
              <a:defRPr>
                <a:solidFill>
                  <a:schemeClr val="tx1"/>
                </a:solidFill>
                <a:latin typeface="Tahoma" pitchFamily="34" charset="0"/>
                <a:ea typeface="华文新魏" pitchFamily="2" charset="-122"/>
              </a:defRPr>
            </a:lvl2pPr>
            <a:lvl3pPr marL="1143000" indent="-228600" eaLnBrk="0" hangingPunct="0">
              <a:defRPr>
                <a:solidFill>
                  <a:schemeClr val="tx1"/>
                </a:solidFill>
                <a:latin typeface="Tahoma" pitchFamily="34" charset="0"/>
                <a:ea typeface="华文新魏" pitchFamily="2" charset="-122"/>
              </a:defRPr>
            </a:lvl3pPr>
            <a:lvl4pPr marL="1600200" indent="-228600" eaLnBrk="0" hangingPunct="0">
              <a:defRPr>
                <a:solidFill>
                  <a:schemeClr val="tx1"/>
                </a:solidFill>
                <a:latin typeface="Tahoma" pitchFamily="34" charset="0"/>
                <a:ea typeface="华文新魏" pitchFamily="2" charset="-122"/>
              </a:defRPr>
            </a:lvl4pPr>
            <a:lvl5pPr marL="2057400" indent="-228600" eaLnBrk="0" hangingPunct="0">
              <a:defRPr>
                <a:solidFill>
                  <a:schemeClr val="tx1"/>
                </a:solidFill>
                <a:latin typeface="Tahoma" pitchFamily="34" charset="0"/>
                <a:ea typeface="华文新魏" pitchFamily="2" charset="-122"/>
              </a:defRPr>
            </a:lvl5pPr>
            <a:lvl6pPr marL="2514600" indent="-228600" eaLnBrk="0" fontAlgn="base" hangingPunct="0">
              <a:spcBef>
                <a:spcPct val="0"/>
              </a:spcBef>
              <a:spcAft>
                <a:spcPct val="0"/>
              </a:spcAft>
              <a:defRPr>
                <a:solidFill>
                  <a:schemeClr val="tx1"/>
                </a:solidFill>
                <a:latin typeface="Tahoma" pitchFamily="34" charset="0"/>
                <a:ea typeface="华文新魏" pitchFamily="2" charset="-122"/>
              </a:defRPr>
            </a:lvl6pPr>
            <a:lvl7pPr marL="2971800" indent="-228600" eaLnBrk="0" fontAlgn="base" hangingPunct="0">
              <a:spcBef>
                <a:spcPct val="0"/>
              </a:spcBef>
              <a:spcAft>
                <a:spcPct val="0"/>
              </a:spcAft>
              <a:defRPr>
                <a:solidFill>
                  <a:schemeClr val="tx1"/>
                </a:solidFill>
                <a:latin typeface="Tahoma" pitchFamily="34" charset="0"/>
                <a:ea typeface="华文新魏" pitchFamily="2" charset="-122"/>
              </a:defRPr>
            </a:lvl7pPr>
            <a:lvl8pPr marL="3429000" indent="-228600" eaLnBrk="0" fontAlgn="base" hangingPunct="0">
              <a:spcBef>
                <a:spcPct val="0"/>
              </a:spcBef>
              <a:spcAft>
                <a:spcPct val="0"/>
              </a:spcAft>
              <a:defRPr>
                <a:solidFill>
                  <a:schemeClr val="tx1"/>
                </a:solidFill>
                <a:latin typeface="Tahoma" pitchFamily="34" charset="0"/>
                <a:ea typeface="华文新魏" pitchFamily="2" charset="-122"/>
              </a:defRPr>
            </a:lvl8pPr>
            <a:lvl9pPr marL="3886200" indent="-228600" eaLnBrk="0" fontAlgn="base" hangingPunct="0">
              <a:spcBef>
                <a:spcPct val="0"/>
              </a:spcBef>
              <a:spcAft>
                <a:spcPct val="0"/>
              </a:spcAft>
              <a:defRPr>
                <a:solidFill>
                  <a:schemeClr val="tx1"/>
                </a:solidFill>
                <a:latin typeface="Tahoma" pitchFamily="34" charset="0"/>
                <a:ea typeface="华文新魏" pitchFamily="2" charset="-122"/>
              </a:defRPr>
            </a:lvl9pPr>
          </a:lstStyle>
          <a:p>
            <a:pPr eaLnBrk="1" hangingPunct="1"/>
            <a:fld id="{43226FDE-3A8C-41C4-982A-041599114EEF}" type="slidenum">
              <a:rPr lang="en-US" altLang="zh-CN">
                <a:ea typeface="宋体" pitchFamily="2" charset="-122"/>
              </a:rPr>
              <a:pPr eaLnBrk="1" hangingPunct="1"/>
              <a:t>4</a:t>
            </a:fld>
            <a:endParaRPr lang="en-US" altLang="zh-CN">
              <a:ea typeface="宋体" pitchFamily="2" charset="-122"/>
            </a:endParaRPr>
          </a:p>
        </p:txBody>
      </p:sp>
      <p:sp>
        <p:nvSpPr>
          <p:cNvPr id="100357" name="Rectangle 2"/>
          <p:cNvSpPr>
            <a:spLocks noGrp="1" noChangeArrowheads="1"/>
          </p:cNvSpPr>
          <p:nvPr>
            <p:ph type="title"/>
          </p:nvPr>
        </p:nvSpPr>
        <p:spPr>
          <a:xfrm>
            <a:off x="660400" y="838200"/>
            <a:ext cx="7772400" cy="762000"/>
          </a:xfrm>
        </p:spPr>
        <p:txBody>
          <a:bodyPr/>
          <a:lstStyle/>
          <a:p>
            <a:pPr eaLnBrk="1" hangingPunct="1"/>
            <a:r>
              <a:rPr lang="zh-CN" altLang="en-US" sz="2400" b="1" dirty="0" smtClean="0">
                <a:solidFill>
                  <a:srgbClr val="CC3300"/>
                </a:solidFill>
                <a:latin typeface="微软雅黑" panose="020B0503020204020204" pitchFamily="34" charset="-122"/>
                <a:ea typeface="微软雅黑" panose="020B0503020204020204" pitchFamily="34" charset="-122"/>
              </a:rPr>
              <a:t>神经元功能</a:t>
            </a:r>
            <a:endParaRPr lang="zh-CN" altLang="en-US" sz="2400" dirty="0" smtClean="0">
              <a:solidFill>
                <a:srgbClr val="CC3300"/>
              </a:solidFill>
              <a:latin typeface="微软雅黑" panose="020B0503020204020204" pitchFamily="34" charset="-122"/>
              <a:ea typeface="微软雅黑" panose="020B0503020204020204" pitchFamily="34" charset="-122"/>
            </a:endParaRPr>
          </a:p>
        </p:txBody>
      </p:sp>
      <p:sp>
        <p:nvSpPr>
          <p:cNvPr id="100358" name="Rectangle 3"/>
          <p:cNvSpPr>
            <a:spLocks noGrp="1" noChangeArrowheads="1"/>
          </p:cNvSpPr>
          <p:nvPr>
            <p:ph type="body" sz="half" idx="1"/>
          </p:nvPr>
        </p:nvSpPr>
        <p:spPr>
          <a:xfrm>
            <a:off x="533400" y="1447800"/>
            <a:ext cx="7772400" cy="2667000"/>
          </a:xfrm>
        </p:spPr>
        <p:txBody>
          <a:bodyPr/>
          <a:lstStyle/>
          <a:p>
            <a:pPr eaLnBrk="1" hangingPunct="1">
              <a:spcBef>
                <a:spcPts val="1200"/>
              </a:spcBef>
              <a:buClr>
                <a:schemeClr val="tx1"/>
              </a:buClr>
              <a:buFont typeface="Wingdings" pitchFamily="2" charset="2"/>
              <a:buNone/>
            </a:pPr>
            <a:r>
              <a:rPr lang="zh-CN" altLang="en-US" sz="2200" dirty="0" smtClean="0">
                <a:solidFill>
                  <a:srgbClr val="0000FF"/>
                </a:solidFill>
                <a:latin typeface="微软雅黑" panose="020B0503020204020204" pitchFamily="34" charset="-122"/>
                <a:ea typeface="微软雅黑" panose="020B0503020204020204" pitchFamily="34" charset="-122"/>
              </a:rPr>
              <a:t>（</a:t>
            </a:r>
            <a:r>
              <a:rPr lang="en-US" altLang="zh-CN" sz="2200" dirty="0" smtClean="0">
                <a:solidFill>
                  <a:srgbClr val="0000FF"/>
                </a:solidFill>
                <a:latin typeface="微软雅黑" panose="020B0503020204020204" pitchFamily="34" charset="-122"/>
                <a:ea typeface="微软雅黑" panose="020B0503020204020204" pitchFamily="34" charset="-122"/>
              </a:rPr>
              <a:t>1</a:t>
            </a:r>
            <a:r>
              <a:rPr lang="zh-CN" altLang="en-US" sz="2200" dirty="0" smtClean="0">
                <a:solidFill>
                  <a:srgbClr val="0000FF"/>
                </a:solidFill>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兴奋与抑制：当传入神经元的冲动，经整和，使细胞膜电位升高，超过动作电位的阈值时，为兴奋状态，产生神经冲动，由轴突经神经末稍传出。当传入神经元的冲动，经整和，使细胞膜电位降低，低于阈值时，为抑制状态，不产生神经冲动</a:t>
            </a:r>
          </a:p>
          <a:p>
            <a:pPr eaLnBrk="1" hangingPunct="1">
              <a:spcBef>
                <a:spcPts val="1200"/>
              </a:spcBef>
              <a:buClr>
                <a:schemeClr val="tx1"/>
              </a:buClr>
              <a:buFont typeface="Wingdings" pitchFamily="2" charset="2"/>
              <a:buNone/>
            </a:pPr>
            <a:r>
              <a:rPr lang="zh-CN" altLang="en-US" sz="2200" dirty="0" smtClean="0">
                <a:solidFill>
                  <a:srgbClr val="0000FF"/>
                </a:solidFill>
                <a:latin typeface="微软雅黑" panose="020B0503020204020204" pitchFamily="34" charset="-122"/>
                <a:ea typeface="微软雅黑" panose="020B0503020204020204" pitchFamily="34" charset="-122"/>
              </a:rPr>
              <a:t>（</a:t>
            </a:r>
            <a:r>
              <a:rPr lang="en-US" altLang="zh-CN" sz="2200" dirty="0" smtClean="0">
                <a:solidFill>
                  <a:srgbClr val="0000FF"/>
                </a:solidFill>
                <a:latin typeface="微软雅黑" panose="020B0503020204020204" pitchFamily="34" charset="-122"/>
                <a:ea typeface="微软雅黑" panose="020B0503020204020204" pitchFamily="34" charset="-122"/>
              </a:rPr>
              <a:t>2</a:t>
            </a:r>
            <a:r>
              <a:rPr lang="zh-CN" altLang="en-US" sz="2200" dirty="0" smtClean="0">
                <a:solidFill>
                  <a:srgbClr val="0000FF"/>
                </a:solidFill>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学习与遗忘：由于神经元结构的可塑性，突触的传递作用可增强与减弱，因此，神经元具有学习与遗忘的功能</a:t>
            </a:r>
          </a:p>
        </p:txBody>
      </p:sp>
      <p:pic>
        <p:nvPicPr>
          <p:cNvPr id="1003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4114800"/>
            <a:ext cx="6781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noChangeArrowheads="1"/>
          </p:cNvSpPr>
          <p:nvPr/>
        </p:nvSpPr>
        <p:spPr bwMode="gray">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i="1">
                <a:solidFill>
                  <a:schemeClr val="tx1"/>
                </a:solidFill>
                <a:latin typeface="+mj-lt"/>
                <a:ea typeface="+mj-ea"/>
                <a:cs typeface="+mj-cs"/>
              </a:defRPr>
            </a:lvl1pPr>
            <a:lvl2pPr algn="l" rtl="0" eaLnBrk="0" fontAlgn="base" hangingPunct="0">
              <a:spcBef>
                <a:spcPct val="0"/>
              </a:spcBef>
              <a:spcAft>
                <a:spcPct val="0"/>
              </a:spcAft>
              <a:defRPr sz="2800" b="1" i="1">
                <a:solidFill>
                  <a:schemeClr val="tx1"/>
                </a:solidFill>
                <a:latin typeface="Verdana" pitchFamily="34" charset="0"/>
              </a:defRPr>
            </a:lvl2pPr>
            <a:lvl3pPr algn="l" rtl="0" eaLnBrk="0" fontAlgn="base" hangingPunct="0">
              <a:spcBef>
                <a:spcPct val="0"/>
              </a:spcBef>
              <a:spcAft>
                <a:spcPct val="0"/>
              </a:spcAft>
              <a:defRPr sz="2800" b="1" i="1">
                <a:solidFill>
                  <a:schemeClr val="tx1"/>
                </a:solidFill>
                <a:latin typeface="Verdana" pitchFamily="34" charset="0"/>
              </a:defRPr>
            </a:lvl3pPr>
            <a:lvl4pPr algn="l" rtl="0" eaLnBrk="0" fontAlgn="base" hangingPunct="0">
              <a:spcBef>
                <a:spcPct val="0"/>
              </a:spcBef>
              <a:spcAft>
                <a:spcPct val="0"/>
              </a:spcAft>
              <a:defRPr sz="2800" b="1" i="1">
                <a:solidFill>
                  <a:schemeClr val="tx1"/>
                </a:solidFill>
                <a:latin typeface="Verdana" pitchFamily="34" charset="0"/>
              </a:defRPr>
            </a:lvl4pPr>
            <a:lvl5pPr algn="l" rtl="0" eaLnBrk="0" fontAlgn="base" hangingPunct="0">
              <a:spcBef>
                <a:spcPct val="0"/>
              </a:spcBef>
              <a:spcAft>
                <a:spcPct val="0"/>
              </a:spcAft>
              <a:defRPr sz="2800" b="1" i="1">
                <a:solidFill>
                  <a:schemeClr val="tx1"/>
                </a:solidFill>
                <a:latin typeface="Verdana" pitchFamily="34" charset="0"/>
              </a:defRPr>
            </a:lvl5pPr>
            <a:lvl6pPr marL="457200" algn="l" rtl="0" fontAlgn="base">
              <a:spcBef>
                <a:spcPct val="0"/>
              </a:spcBef>
              <a:spcAft>
                <a:spcPct val="0"/>
              </a:spcAft>
              <a:defRPr sz="2800" b="1" i="1">
                <a:solidFill>
                  <a:schemeClr val="tx1"/>
                </a:solidFill>
                <a:latin typeface="Verdana" pitchFamily="34" charset="0"/>
              </a:defRPr>
            </a:lvl6pPr>
            <a:lvl7pPr marL="914400" algn="l" rtl="0" fontAlgn="base">
              <a:spcBef>
                <a:spcPct val="0"/>
              </a:spcBef>
              <a:spcAft>
                <a:spcPct val="0"/>
              </a:spcAft>
              <a:defRPr sz="2800" b="1" i="1">
                <a:solidFill>
                  <a:schemeClr val="tx1"/>
                </a:solidFill>
                <a:latin typeface="Verdana" pitchFamily="34" charset="0"/>
              </a:defRPr>
            </a:lvl7pPr>
            <a:lvl8pPr marL="1371600" algn="l" rtl="0" fontAlgn="base">
              <a:spcBef>
                <a:spcPct val="0"/>
              </a:spcBef>
              <a:spcAft>
                <a:spcPct val="0"/>
              </a:spcAft>
              <a:defRPr sz="2800" b="1" i="1">
                <a:solidFill>
                  <a:schemeClr val="tx1"/>
                </a:solidFill>
                <a:latin typeface="Verdana" pitchFamily="34" charset="0"/>
              </a:defRPr>
            </a:lvl8pPr>
            <a:lvl9pPr marL="1828800" algn="l" rtl="0" fontAlgn="base">
              <a:spcBef>
                <a:spcPct val="0"/>
              </a:spcBef>
              <a:spcAft>
                <a:spcPct val="0"/>
              </a:spcAft>
              <a:defRPr sz="2800" b="1" i="1">
                <a:solidFill>
                  <a:schemeClr val="tx1"/>
                </a:solidFill>
                <a:latin typeface="Verdana" pitchFamily="34" charset="0"/>
              </a:defRPr>
            </a:lvl9pPr>
          </a:lstStyle>
          <a:p>
            <a:pPr eaLnBrk="1" hangingPunct="1"/>
            <a:r>
              <a:rPr lang="zh-CN" altLang="en-US" sz="3200" kern="0" smtClean="0">
                <a:latin typeface="微软雅黑" panose="020B0503020204020204" pitchFamily="34" charset="-122"/>
                <a:ea typeface="微软雅黑" panose="020B0503020204020204" pitchFamily="34" charset="-122"/>
              </a:rPr>
              <a:t> 生物神经元</a:t>
            </a:r>
            <a:endParaRPr lang="zh-CN" altLang="en-US" sz="3200" kern="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26370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Multilayer Perceptron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40</a:t>
            </a:fld>
            <a:endParaRPr lang="en-US" altLang="zh-CN"/>
          </a:p>
        </p:txBody>
      </p:sp>
      <p:pic>
        <p:nvPicPr>
          <p:cNvPr id="151556" name="Picture 4" descr="http://www.mdpi.com/sensors/sensors-13-15613/article_deploy/html/images/sensors-13-15613f7-1024.png"/>
          <p:cNvPicPr>
            <a:picLocks noChangeAspect="1" noChangeArrowheads="1"/>
          </p:cNvPicPr>
          <p:nvPr/>
        </p:nvPicPr>
        <p:blipFill>
          <a:blip r:embed="rId2" cstate="print"/>
          <a:srcRect/>
          <a:stretch>
            <a:fillRect/>
          </a:stretch>
        </p:blipFill>
        <p:spPr bwMode="auto">
          <a:xfrm>
            <a:off x="533400" y="1371600"/>
            <a:ext cx="8099811" cy="4105276"/>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XOR</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41</a:t>
            </a:fld>
            <a:endParaRPr lang="en-US" altLang="zh-CN"/>
          </a:p>
        </p:txBody>
      </p:sp>
      <p:cxnSp>
        <p:nvCxnSpPr>
          <p:cNvPr id="6" name="直接箭头连接符 5"/>
          <p:cNvCxnSpPr/>
          <p:nvPr/>
        </p:nvCxnSpPr>
        <p:spPr>
          <a:xfrm>
            <a:off x="990600" y="5027612"/>
            <a:ext cx="3200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rot="5400000" flipH="1" flipV="1">
            <a:off x="-419100" y="3617118"/>
            <a:ext cx="2819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4495800"/>
            <a:ext cx="356188" cy="461665"/>
          </a:xfrm>
          <a:prstGeom prst="rect">
            <a:avLst/>
          </a:prstGeom>
          <a:noFill/>
          <a:ln w="19050">
            <a:solidFill>
              <a:srgbClr val="FF0000"/>
            </a:solidFill>
          </a:ln>
        </p:spPr>
        <p:txBody>
          <a:bodyPr wrap="none" rtlCol="0">
            <a:spAutoFit/>
          </a:bodyPr>
          <a:lstStyle/>
          <a:p>
            <a:r>
              <a:rPr lang="en-AU" altLang="zh-CN" sz="2400" dirty="0" smtClean="0">
                <a:solidFill>
                  <a:srgbClr val="000000"/>
                </a:solidFill>
              </a:rPr>
              <a:t>0</a:t>
            </a:r>
            <a:endParaRPr lang="zh-CN" altLang="en-US" sz="2400" dirty="0">
              <a:solidFill>
                <a:srgbClr val="000000"/>
              </a:solidFill>
            </a:endParaRPr>
          </a:p>
        </p:txBody>
      </p:sp>
      <p:sp>
        <p:nvSpPr>
          <p:cNvPr id="12" name="TextBox 11"/>
          <p:cNvSpPr txBox="1"/>
          <p:nvPr/>
        </p:nvSpPr>
        <p:spPr>
          <a:xfrm>
            <a:off x="3167390" y="2590800"/>
            <a:ext cx="356188" cy="461665"/>
          </a:xfrm>
          <a:prstGeom prst="rect">
            <a:avLst/>
          </a:prstGeom>
          <a:noFill/>
          <a:ln w="19050">
            <a:solidFill>
              <a:srgbClr val="FF0000"/>
            </a:solidFill>
          </a:ln>
        </p:spPr>
        <p:txBody>
          <a:bodyPr wrap="none" rtlCol="0">
            <a:spAutoFit/>
          </a:bodyPr>
          <a:lstStyle/>
          <a:p>
            <a:r>
              <a:rPr lang="en-AU" altLang="zh-CN" sz="2400" dirty="0" smtClean="0">
                <a:solidFill>
                  <a:srgbClr val="000000"/>
                </a:solidFill>
              </a:rPr>
              <a:t>0</a:t>
            </a:r>
            <a:endParaRPr lang="zh-CN" altLang="en-US" sz="2400" dirty="0">
              <a:solidFill>
                <a:srgbClr val="000000"/>
              </a:solidFill>
            </a:endParaRPr>
          </a:p>
        </p:txBody>
      </p:sp>
      <p:graphicFrame>
        <p:nvGraphicFramePr>
          <p:cNvPr id="17" name="表格 16"/>
          <p:cNvGraphicFramePr>
            <a:graphicFrameLocks noGrp="1"/>
          </p:cNvGraphicFramePr>
          <p:nvPr>
            <p:extLst>
              <p:ext uri="{D42A27DB-BD31-4B8C-83A1-F6EECF244321}">
                <p14:modId xmlns:p14="http://schemas.microsoft.com/office/powerpoint/2010/main" val="2381045949"/>
              </p:ext>
            </p:extLst>
          </p:nvPr>
        </p:nvGraphicFramePr>
        <p:xfrm>
          <a:off x="4800600" y="2667000"/>
          <a:ext cx="3352800" cy="1854200"/>
        </p:xfrm>
        <a:graphic>
          <a:graphicData uri="http://schemas.openxmlformats.org/drawingml/2006/table">
            <a:tbl>
              <a:tblPr firstRow="1" bandRow="1">
                <a:tableStyleId>{AF606853-7671-496A-8E4F-DF71F8EC918B}</a:tableStyleId>
              </a:tblPr>
              <a:tblGrid>
                <a:gridCol w="1117600"/>
                <a:gridCol w="1117600"/>
                <a:gridCol w="1117600"/>
              </a:tblGrid>
              <a:tr h="370840">
                <a:tc gridSpan="2">
                  <a:txBody>
                    <a:bodyPr/>
                    <a:lstStyle/>
                    <a:p>
                      <a:pPr algn="ctr"/>
                      <a:r>
                        <a:rPr lang="en-AU" altLang="zh-CN" dirty="0" smtClean="0"/>
                        <a:t>Input</a:t>
                      </a:r>
                      <a:endParaRPr lang="zh-CN" altLang="en-US" b="0" dirty="0">
                        <a:solidFill>
                          <a:srgbClr val="FF0000"/>
                        </a:solidFill>
                      </a:endParaRPr>
                    </a:p>
                  </a:txBody>
                  <a:tcPr/>
                </a:tc>
                <a:tc hMerge="1">
                  <a:txBody>
                    <a:bodyPr/>
                    <a:lstStyle/>
                    <a:p>
                      <a:pPr algn="ctr"/>
                      <a:endParaRPr lang="zh-CN" altLang="en-US" b="0" dirty="0"/>
                    </a:p>
                  </a:txBody>
                  <a:tcPr/>
                </a:tc>
                <a:tc>
                  <a:txBody>
                    <a:bodyPr/>
                    <a:lstStyle/>
                    <a:p>
                      <a:pPr algn="ctr"/>
                      <a:r>
                        <a:rPr lang="en-AU" altLang="zh-CN" dirty="0" smtClean="0"/>
                        <a:t>Output</a:t>
                      </a:r>
                      <a:endParaRPr lang="zh-CN" altLang="en-US" b="0" dirty="0">
                        <a:solidFill>
                          <a:srgbClr val="FF0000"/>
                        </a:solidFill>
                      </a:endParaRPr>
                    </a:p>
                  </a:txBody>
                  <a:tcPr/>
                </a:tc>
              </a:tr>
              <a:tr h="370840">
                <a:tc>
                  <a:txBody>
                    <a:bodyPr/>
                    <a:lstStyle/>
                    <a:p>
                      <a:pPr algn="ctr"/>
                      <a:r>
                        <a:rPr lang="en-AU" altLang="zh-CN" dirty="0" smtClean="0"/>
                        <a:t>0</a:t>
                      </a:r>
                      <a:endParaRPr lang="zh-CN" altLang="en-US" b="0" dirty="0"/>
                    </a:p>
                  </a:txBody>
                  <a:tcPr/>
                </a:tc>
                <a:tc>
                  <a:txBody>
                    <a:bodyPr/>
                    <a:lstStyle/>
                    <a:p>
                      <a:pPr algn="ctr"/>
                      <a:r>
                        <a:rPr lang="en-AU" altLang="zh-CN" dirty="0" smtClean="0"/>
                        <a:t>0</a:t>
                      </a:r>
                      <a:endParaRPr lang="zh-CN" altLang="en-US" b="0" dirty="0"/>
                    </a:p>
                  </a:txBody>
                  <a:tcPr/>
                </a:tc>
                <a:tc>
                  <a:txBody>
                    <a:bodyPr/>
                    <a:lstStyle/>
                    <a:p>
                      <a:pPr algn="ctr"/>
                      <a:r>
                        <a:rPr lang="en-AU" altLang="zh-CN" dirty="0" smtClean="0"/>
                        <a:t>0</a:t>
                      </a:r>
                      <a:endParaRPr lang="zh-CN" altLang="en-US" b="0" dirty="0"/>
                    </a:p>
                  </a:txBody>
                  <a:tcPr/>
                </a:tc>
              </a:tr>
              <a:tr h="370840">
                <a:tc>
                  <a:txBody>
                    <a:bodyPr/>
                    <a:lstStyle/>
                    <a:p>
                      <a:pPr algn="ctr"/>
                      <a:r>
                        <a:rPr lang="en-AU" altLang="zh-CN" dirty="0" smtClean="0"/>
                        <a:t>0</a:t>
                      </a:r>
                      <a:endParaRPr lang="zh-CN" altLang="en-US" b="0" dirty="0"/>
                    </a:p>
                  </a:txBody>
                  <a:tcPr/>
                </a:tc>
                <a:tc>
                  <a:txBody>
                    <a:bodyPr/>
                    <a:lstStyle/>
                    <a:p>
                      <a:pPr algn="ctr"/>
                      <a:r>
                        <a:rPr lang="en-AU" altLang="zh-CN" dirty="0" smtClean="0"/>
                        <a:t>1</a:t>
                      </a:r>
                      <a:endParaRPr lang="zh-CN" altLang="en-US" b="0" dirty="0"/>
                    </a:p>
                  </a:txBody>
                  <a:tcPr/>
                </a:tc>
                <a:tc>
                  <a:txBody>
                    <a:bodyPr/>
                    <a:lstStyle/>
                    <a:p>
                      <a:pPr algn="ctr"/>
                      <a:r>
                        <a:rPr lang="en-AU" altLang="zh-CN" dirty="0" smtClean="0"/>
                        <a:t>1</a:t>
                      </a:r>
                      <a:endParaRPr lang="zh-CN" altLang="en-US" b="0" dirty="0"/>
                    </a:p>
                  </a:txBody>
                  <a:tcPr/>
                </a:tc>
              </a:tr>
              <a:tr h="370840">
                <a:tc>
                  <a:txBody>
                    <a:bodyPr/>
                    <a:lstStyle/>
                    <a:p>
                      <a:pPr algn="ctr"/>
                      <a:r>
                        <a:rPr lang="en-AU" altLang="zh-CN" dirty="0" smtClean="0"/>
                        <a:t>1</a:t>
                      </a:r>
                      <a:endParaRPr lang="zh-CN" altLang="en-US" b="0" dirty="0"/>
                    </a:p>
                  </a:txBody>
                  <a:tcPr/>
                </a:tc>
                <a:tc>
                  <a:txBody>
                    <a:bodyPr/>
                    <a:lstStyle/>
                    <a:p>
                      <a:pPr algn="ctr"/>
                      <a:r>
                        <a:rPr lang="en-AU" altLang="zh-CN" dirty="0" smtClean="0"/>
                        <a:t>0</a:t>
                      </a:r>
                      <a:endParaRPr lang="zh-CN" altLang="en-US" b="0" dirty="0"/>
                    </a:p>
                  </a:txBody>
                  <a:tcPr/>
                </a:tc>
                <a:tc>
                  <a:txBody>
                    <a:bodyPr/>
                    <a:lstStyle/>
                    <a:p>
                      <a:pPr algn="ctr"/>
                      <a:r>
                        <a:rPr lang="en-AU" altLang="zh-CN" dirty="0" smtClean="0"/>
                        <a:t>1</a:t>
                      </a:r>
                      <a:endParaRPr lang="zh-CN" altLang="en-US" b="0" dirty="0"/>
                    </a:p>
                  </a:txBody>
                  <a:tcPr/>
                </a:tc>
              </a:tr>
              <a:tr h="370840">
                <a:tc>
                  <a:txBody>
                    <a:bodyPr/>
                    <a:lstStyle/>
                    <a:p>
                      <a:pPr algn="ctr"/>
                      <a:r>
                        <a:rPr lang="en-AU" altLang="zh-CN" dirty="0" smtClean="0"/>
                        <a:t>1</a:t>
                      </a:r>
                      <a:endParaRPr lang="zh-CN" altLang="en-US" b="0" dirty="0"/>
                    </a:p>
                  </a:txBody>
                  <a:tcPr/>
                </a:tc>
                <a:tc>
                  <a:txBody>
                    <a:bodyPr/>
                    <a:lstStyle/>
                    <a:p>
                      <a:pPr algn="ctr"/>
                      <a:r>
                        <a:rPr lang="en-AU" altLang="zh-CN" dirty="0" smtClean="0"/>
                        <a:t>1</a:t>
                      </a:r>
                      <a:endParaRPr lang="zh-CN" altLang="en-US" b="0" dirty="0"/>
                    </a:p>
                  </a:txBody>
                  <a:tcPr/>
                </a:tc>
                <a:tc>
                  <a:txBody>
                    <a:bodyPr/>
                    <a:lstStyle/>
                    <a:p>
                      <a:pPr algn="ctr"/>
                      <a:r>
                        <a:rPr lang="en-AU" altLang="zh-CN" dirty="0" smtClean="0"/>
                        <a:t>0</a:t>
                      </a:r>
                      <a:endParaRPr lang="zh-CN" altLang="en-US" b="0" dirty="0"/>
                    </a:p>
                  </a:txBody>
                  <a:tcPr/>
                </a:tc>
              </a:tr>
            </a:tbl>
          </a:graphicData>
        </a:graphic>
      </p:graphicFrame>
      <p:sp>
        <p:nvSpPr>
          <p:cNvPr id="18" name="TextBox 17"/>
          <p:cNvSpPr txBox="1"/>
          <p:nvPr/>
        </p:nvSpPr>
        <p:spPr>
          <a:xfrm>
            <a:off x="4495800" y="5334000"/>
            <a:ext cx="3877985" cy="369332"/>
          </a:xfrm>
          <a:prstGeom prst="rect">
            <a:avLst/>
          </a:prstGeom>
          <a:noFill/>
        </p:spPr>
        <p:txBody>
          <a:bodyPr wrap="none" rtlCol="0">
            <a:spAutoFit/>
          </a:bodyPr>
          <a:lstStyle/>
          <a:p>
            <a:r>
              <a:rPr lang="en-US" altLang="zh-CN" dirty="0">
                <a:solidFill>
                  <a:srgbClr val="7030A0"/>
                </a:solidFill>
              </a:rPr>
              <a:t>c</a:t>
            </a:r>
            <a:r>
              <a:rPr lang="en-AU" altLang="zh-CN" dirty="0" err="1" smtClean="0">
                <a:solidFill>
                  <a:srgbClr val="7030A0"/>
                </a:solidFill>
              </a:rPr>
              <a:t>annot</a:t>
            </a:r>
            <a:r>
              <a:rPr lang="en-AU" altLang="zh-CN" dirty="0" smtClean="0">
                <a:solidFill>
                  <a:srgbClr val="7030A0"/>
                </a:solidFill>
              </a:rPr>
              <a:t> be separated by a single line</a:t>
            </a:r>
            <a:endParaRPr lang="zh-CN" altLang="en-US" dirty="0">
              <a:solidFill>
                <a:srgbClr val="7030A0"/>
              </a:solidFill>
            </a:endParaRPr>
          </a:p>
        </p:txBody>
      </p:sp>
      <p:sp>
        <p:nvSpPr>
          <p:cNvPr id="21" name="椭圆 20"/>
          <p:cNvSpPr/>
          <p:nvPr/>
        </p:nvSpPr>
        <p:spPr>
          <a:xfrm rot="13558757">
            <a:off x="873274" y="3096876"/>
            <a:ext cx="3168803" cy="12954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371600" y="2590800"/>
            <a:ext cx="364202" cy="461665"/>
          </a:xfrm>
          <a:prstGeom prst="rect">
            <a:avLst/>
          </a:prstGeom>
          <a:noFill/>
          <a:ln w="19050">
            <a:solidFill>
              <a:srgbClr val="FF0000"/>
            </a:solidFill>
          </a:ln>
        </p:spPr>
        <p:txBody>
          <a:bodyPr wrap="none" rtlCol="0">
            <a:spAutoFit/>
          </a:bodyPr>
          <a:lstStyle/>
          <a:p>
            <a:r>
              <a:rPr lang="en-AU" altLang="zh-CN" sz="2400" dirty="0" smtClean="0">
                <a:solidFill>
                  <a:srgbClr val="000000"/>
                </a:solidFill>
              </a:rPr>
              <a:t>1</a:t>
            </a:r>
            <a:endParaRPr lang="zh-CN" altLang="en-US" sz="2400" dirty="0">
              <a:solidFill>
                <a:srgbClr val="000000"/>
              </a:solidFill>
            </a:endParaRPr>
          </a:p>
        </p:txBody>
      </p:sp>
      <p:sp>
        <p:nvSpPr>
          <p:cNvPr id="11" name="TextBox 10"/>
          <p:cNvSpPr txBox="1"/>
          <p:nvPr/>
        </p:nvSpPr>
        <p:spPr>
          <a:xfrm>
            <a:off x="3185882" y="4495800"/>
            <a:ext cx="364202" cy="461665"/>
          </a:xfrm>
          <a:prstGeom prst="rect">
            <a:avLst/>
          </a:prstGeom>
          <a:noFill/>
          <a:ln w="19050">
            <a:solidFill>
              <a:srgbClr val="FF0000"/>
            </a:solidFill>
          </a:ln>
        </p:spPr>
        <p:txBody>
          <a:bodyPr wrap="none" rtlCol="0">
            <a:spAutoFit/>
          </a:bodyPr>
          <a:lstStyle/>
          <a:p>
            <a:r>
              <a:rPr lang="en-AU" altLang="zh-CN" sz="2400" dirty="0" smtClean="0">
                <a:solidFill>
                  <a:srgbClr val="000000"/>
                </a:solidFill>
              </a:rPr>
              <a:t>1</a:t>
            </a:r>
            <a:endParaRPr lang="zh-CN" altLang="en-US" sz="2400" dirty="0">
              <a:solidFill>
                <a:srgbClr val="000000"/>
              </a:solidFill>
            </a:endParaRPr>
          </a:p>
        </p:txBody>
      </p:sp>
      <p:sp>
        <p:nvSpPr>
          <p:cNvPr id="14" name="TextBox 13"/>
          <p:cNvSpPr txBox="1"/>
          <p:nvPr/>
        </p:nvSpPr>
        <p:spPr>
          <a:xfrm>
            <a:off x="2514600" y="5029200"/>
            <a:ext cx="312906" cy="369332"/>
          </a:xfrm>
          <a:prstGeom prst="rect">
            <a:avLst/>
          </a:prstGeom>
          <a:noFill/>
        </p:spPr>
        <p:txBody>
          <a:bodyPr wrap="none" rtlCol="0">
            <a:spAutoFit/>
          </a:bodyPr>
          <a:lstStyle/>
          <a:p>
            <a:r>
              <a:rPr lang="en-AU" altLang="zh-CN" dirty="0" smtClean="0">
                <a:solidFill>
                  <a:srgbClr val="000000"/>
                </a:solidFill>
              </a:rPr>
              <a:t>p</a:t>
            </a:r>
            <a:endParaRPr lang="zh-CN" altLang="en-US" dirty="0">
              <a:solidFill>
                <a:srgbClr val="000000"/>
              </a:solidFill>
            </a:endParaRPr>
          </a:p>
        </p:txBody>
      </p:sp>
      <p:sp>
        <p:nvSpPr>
          <p:cNvPr id="15" name="TextBox 14"/>
          <p:cNvSpPr txBox="1"/>
          <p:nvPr/>
        </p:nvSpPr>
        <p:spPr>
          <a:xfrm>
            <a:off x="677694" y="3276600"/>
            <a:ext cx="312906" cy="369332"/>
          </a:xfrm>
          <a:prstGeom prst="rect">
            <a:avLst/>
          </a:prstGeom>
          <a:noFill/>
        </p:spPr>
        <p:txBody>
          <a:bodyPr wrap="none" rtlCol="0">
            <a:spAutoFit/>
          </a:bodyPr>
          <a:lstStyle/>
          <a:p>
            <a:r>
              <a:rPr lang="en-AU" altLang="zh-CN" dirty="0" smtClean="0">
                <a:solidFill>
                  <a:srgbClr val="000000"/>
                </a:solidFill>
              </a:rPr>
              <a:t>q</a:t>
            </a:r>
            <a:endParaRPr lang="zh-CN" altLang="en-US"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30580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矩形 22"/>
          <p:cNvSpPr/>
          <p:nvPr/>
        </p:nvSpPr>
        <p:spPr>
          <a:xfrm>
            <a:off x="457200" y="4572000"/>
            <a:ext cx="83058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多层感知机</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42</a:t>
            </a:fld>
            <a:endParaRPr lang="en-US" altLang="zh-CN"/>
          </a:p>
        </p:txBody>
      </p:sp>
      <p:pic>
        <p:nvPicPr>
          <p:cNvPr id="211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648" y="4572000"/>
            <a:ext cx="2471351"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矩形 23"/>
          <p:cNvSpPr/>
          <p:nvPr/>
        </p:nvSpPr>
        <p:spPr>
          <a:xfrm>
            <a:off x="2057400" y="990600"/>
            <a:ext cx="5134739" cy="461665"/>
          </a:xfrm>
          <a:prstGeom prst="rect">
            <a:avLst/>
          </a:prstGeom>
          <a:solidFill>
            <a:schemeClr val="bg1"/>
          </a:solidFill>
        </p:spPr>
        <p:txBody>
          <a:bodyPr wrap="none">
            <a:spAutoFit/>
          </a:bodyPr>
          <a:lstStyle/>
          <a:p>
            <a:r>
              <a:rPr lang="zh-CN" altLang="en-US" sz="2400" b="1" dirty="0" smtClean="0">
                <a:solidFill>
                  <a:schemeClr val="tx2"/>
                </a:solidFill>
                <a:latin typeface="宋体" panose="02010600030101010101" pitchFamily="2" charset="-122"/>
                <a:ea typeface="宋体" panose="02010600030101010101" pitchFamily="2" charset="-122"/>
              </a:rPr>
              <a:t>感知机神经元直观理解之非线性可分</a:t>
            </a:r>
            <a:endParaRPr lang="zh-CN" altLang="en-US" sz="2400" b="1" dirty="0">
              <a:solidFill>
                <a:schemeClr val="tx2"/>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406616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4267200"/>
            <a:ext cx="91440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多层前馈网络</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43</a:t>
            </a:fld>
            <a:endParaRPr lang="en-US" altLang="zh-CN"/>
          </a:p>
        </p:txBody>
      </p:sp>
      <p:pic>
        <p:nvPicPr>
          <p:cNvPr id="195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7099"/>
            <a:ext cx="9144000" cy="4742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http://www.mdpi.com/sensors/sensors-13-15613/article_deploy/html/images/sensors-13-15613f7-1024.png"/>
          <p:cNvPicPr>
            <a:picLocks noChangeAspect="1" noChangeArrowheads="1"/>
          </p:cNvPicPr>
          <p:nvPr/>
        </p:nvPicPr>
        <p:blipFill>
          <a:blip r:embed="rId4" cstate="print"/>
          <a:srcRect/>
          <a:stretch>
            <a:fillRect/>
          </a:stretch>
        </p:blipFill>
        <p:spPr bwMode="auto">
          <a:xfrm>
            <a:off x="1752600" y="3124200"/>
            <a:ext cx="5638800" cy="2857947"/>
          </a:xfrm>
          <a:prstGeom prst="rect">
            <a:avLst/>
          </a:prstGeom>
          <a:noFill/>
        </p:spPr>
      </p:pic>
      <p:sp>
        <p:nvSpPr>
          <p:cNvPr id="8" name="矩形 7"/>
          <p:cNvSpPr/>
          <p:nvPr/>
        </p:nvSpPr>
        <p:spPr>
          <a:xfrm>
            <a:off x="228600" y="1447800"/>
            <a:ext cx="7315200" cy="430887"/>
          </a:xfrm>
          <a:prstGeom prst="rect">
            <a:avLst/>
          </a:prstGeom>
          <a:solidFill>
            <a:schemeClr val="bg1"/>
          </a:solidFill>
        </p:spPr>
        <p:txBody>
          <a:bodyPr wrap="square" lIns="0" tIns="0" rIns="0" bIns="0">
            <a:spAutoFit/>
          </a:bodyPr>
          <a:lstStyle/>
          <a:p>
            <a:r>
              <a:rPr lang="zh-CN" altLang="en-US" sz="2800" b="1" dirty="0" smtClean="0">
                <a:solidFill>
                  <a:srgbClr val="DE8400"/>
                </a:solidFill>
                <a:latin typeface="宋体" panose="02010600030101010101" pitchFamily="2" charset="-122"/>
                <a:ea typeface="宋体" panose="02010600030101010101" pitchFamily="2" charset="-122"/>
              </a:rPr>
              <a:t>前馈神经网络（全连接神经网络、多层感知机）</a:t>
            </a:r>
            <a:endParaRPr lang="zh-CN" altLang="en-US" sz="2800" b="1" dirty="0">
              <a:solidFill>
                <a:srgbClr val="DE84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46379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4267200"/>
            <a:ext cx="91440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多层前馈网络</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44</a:t>
            </a:fld>
            <a:endParaRPr lang="en-US" altLang="zh-CN"/>
          </a:p>
        </p:txBody>
      </p:sp>
      <p:pic>
        <p:nvPicPr>
          <p:cNvPr id="196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399"/>
            <a:ext cx="9144000" cy="3936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15245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4267200"/>
            <a:ext cx="91440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多层前馈网络</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45</a:t>
            </a:fld>
            <a:endParaRPr lang="en-US" altLang="zh-CN"/>
          </a:p>
        </p:txBody>
      </p:sp>
      <p:pic>
        <p:nvPicPr>
          <p:cNvPr id="197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4399"/>
            <a:ext cx="9144001" cy="4131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http://www.mdpi.com/sensors/sensors-13-15613/article_deploy/html/images/sensors-13-15613f7-1024.png"/>
          <p:cNvPicPr>
            <a:picLocks noChangeAspect="1" noChangeArrowheads="1"/>
          </p:cNvPicPr>
          <p:nvPr/>
        </p:nvPicPr>
        <p:blipFill>
          <a:blip r:embed="rId3" cstate="print"/>
          <a:srcRect/>
          <a:stretch>
            <a:fillRect/>
          </a:stretch>
        </p:blipFill>
        <p:spPr bwMode="auto">
          <a:xfrm>
            <a:off x="4876800" y="3259372"/>
            <a:ext cx="3945002" cy="1999470"/>
          </a:xfrm>
          <a:prstGeom prst="rect">
            <a:avLst/>
          </a:prstGeom>
          <a:noFill/>
        </p:spPr>
      </p:pic>
    </p:spTree>
    <p:extLst>
      <p:ext uri="{BB962C8B-B14F-4D97-AF65-F5344CB8AC3E}">
        <p14:creationId xmlns:p14="http://schemas.microsoft.com/office/powerpoint/2010/main" val="34518783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46</a:t>
            </a:fld>
            <a:endParaRPr lang="en-US" altLang="zh-CN"/>
          </a:p>
        </p:txBody>
      </p:sp>
      <p:pic>
        <p:nvPicPr>
          <p:cNvPr id="181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72842"/>
            <a:ext cx="5492750" cy="2760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12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 y="3733801"/>
            <a:ext cx="8290092"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a:spLocks noGrp="1"/>
          </p:cNvSpPr>
          <p:nvPr>
            <p:ph type="title"/>
          </p:nvPr>
        </p:nvSpPr>
        <p:spPr>
          <a:xfrm>
            <a:off x="990600" y="122238"/>
            <a:ext cx="6705600" cy="563562"/>
          </a:xfrm>
        </p:spPr>
        <p:txBody>
          <a:bodyPr/>
          <a:lstStyle/>
          <a:p>
            <a:r>
              <a:rPr lang="zh-CN" altLang="en-US" dirty="0">
                <a:latin typeface="微软雅黑" panose="020B0503020204020204" pitchFamily="34" charset="-122"/>
                <a:ea typeface="微软雅黑" panose="020B0503020204020204" pitchFamily="34" charset="-122"/>
              </a:rPr>
              <a:t>多层前馈网络</a:t>
            </a:r>
          </a:p>
        </p:txBody>
      </p:sp>
      <p:sp>
        <p:nvSpPr>
          <p:cNvPr id="8" name="矩形 7"/>
          <p:cNvSpPr/>
          <p:nvPr/>
        </p:nvSpPr>
        <p:spPr>
          <a:xfrm>
            <a:off x="5146508" y="6324600"/>
            <a:ext cx="2011446"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Tree>
    <p:extLst>
      <p:ext uri="{BB962C8B-B14F-4D97-AF65-F5344CB8AC3E}">
        <p14:creationId xmlns:p14="http://schemas.microsoft.com/office/powerpoint/2010/main" val="35529216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67200"/>
            <a:ext cx="91440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47</a:t>
            </a:fld>
            <a:endParaRPr lang="en-US" altLang="zh-CN"/>
          </a:p>
        </p:txBody>
      </p:sp>
      <p:pic>
        <p:nvPicPr>
          <p:cNvPr id="1822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399"/>
            <a:ext cx="9144000" cy="4314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a:spLocks noGrp="1"/>
          </p:cNvSpPr>
          <p:nvPr>
            <p:ph type="title"/>
          </p:nvPr>
        </p:nvSpPr>
        <p:spPr>
          <a:xfrm>
            <a:off x="990600" y="122238"/>
            <a:ext cx="6705600" cy="563562"/>
          </a:xfrm>
        </p:spPr>
        <p:txBody>
          <a:bodyPr/>
          <a:lstStyle/>
          <a:p>
            <a:r>
              <a:rPr lang="zh-CN" altLang="en-US" dirty="0">
                <a:latin typeface="微软雅黑" panose="020B0503020204020204" pitchFamily="34" charset="-122"/>
                <a:ea typeface="微软雅黑" panose="020B0503020204020204" pitchFamily="34" charset="-122"/>
              </a:rPr>
              <a:t>多层前馈网络</a:t>
            </a:r>
          </a:p>
        </p:txBody>
      </p:sp>
    </p:spTree>
    <p:extLst>
      <p:ext uri="{BB962C8B-B14F-4D97-AF65-F5344CB8AC3E}">
        <p14:creationId xmlns:p14="http://schemas.microsoft.com/office/powerpoint/2010/main" val="13122844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p:cNvSpPr>
            <a:spLocks noGrp="1" noChangeArrowheads="1"/>
          </p:cNvSpPr>
          <p:nvPr>
            <p:ph type="title"/>
          </p:nvPr>
        </p:nvSpPr>
        <p:spPr>
          <a:xfrm>
            <a:off x="609600" y="1143000"/>
            <a:ext cx="7924800" cy="990600"/>
          </a:xfrm>
        </p:spPr>
        <p:txBody>
          <a:bodyPr/>
          <a:lstStyle/>
          <a:p>
            <a:pPr eaLnBrk="1" hangingPunct="1"/>
            <a:r>
              <a:rPr lang="zh-CN" altLang="en-US" sz="2800" b="0" i="0" dirty="0" smtClean="0"/>
              <a:t>多层感知机同单层感知机相比具有</a:t>
            </a:r>
            <a:r>
              <a:rPr lang="en-US" altLang="zh-CN" sz="2800" b="0" i="0" dirty="0" smtClean="0"/>
              <a:t>4</a:t>
            </a:r>
            <a:r>
              <a:rPr lang="zh-CN" altLang="en-US" sz="2800" b="0" i="0" dirty="0" smtClean="0"/>
              <a:t>个明显特点：</a:t>
            </a:r>
          </a:p>
        </p:txBody>
      </p:sp>
      <p:sp>
        <p:nvSpPr>
          <p:cNvPr id="122886" name="Rectangle 3"/>
          <p:cNvSpPr>
            <a:spLocks noGrp="1" noChangeArrowheads="1"/>
          </p:cNvSpPr>
          <p:nvPr>
            <p:ph type="body" idx="1"/>
          </p:nvPr>
        </p:nvSpPr>
        <p:spPr>
          <a:xfrm>
            <a:off x="609600" y="2209800"/>
            <a:ext cx="8023225" cy="3711575"/>
          </a:xfrm>
        </p:spPr>
        <p:txBody>
          <a:bodyPr/>
          <a:lstStyle/>
          <a:p>
            <a:pPr eaLnBrk="1" hangingPunct="1">
              <a:lnSpc>
                <a:spcPct val="90000"/>
              </a:lnSpc>
            </a:pPr>
            <a:r>
              <a:rPr lang="zh-CN" altLang="en-US" sz="2800" dirty="0" smtClean="0"/>
              <a:t>多层感知机含有一层或多层</a:t>
            </a:r>
            <a:r>
              <a:rPr lang="zh-CN" altLang="en-US" sz="2800" dirty="0" smtClean="0">
                <a:solidFill>
                  <a:srgbClr val="FF0000"/>
                </a:solidFill>
              </a:rPr>
              <a:t>隐</a:t>
            </a:r>
            <a:r>
              <a:rPr lang="zh-CN" altLang="en-US" sz="2800" dirty="0" smtClean="0"/>
              <a:t>单元</a:t>
            </a:r>
          </a:p>
          <a:p>
            <a:pPr eaLnBrk="1" hangingPunct="1">
              <a:lnSpc>
                <a:spcPct val="90000"/>
              </a:lnSpc>
            </a:pPr>
            <a:r>
              <a:rPr lang="zh-CN" altLang="en-US" sz="2800" dirty="0" smtClean="0"/>
              <a:t>多层感知机中每个神经元的</a:t>
            </a:r>
            <a:r>
              <a:rPr lang="zh-CN" altLang="en-US" sz="2800" dirty="0" smtClean="0">
                <a:solidFill>
                  <a:srgbClr val="FF0000"/>
                </a:solidFill>
              </a:rPr>
              <a:t>激活函数</a:t>
            </a:r>
            <a:r>
              <a:rPr lang="zh-CN" altLang="en-US" sz="2800" dirty="0" smtClean="0"/>
              <a:t>采用</a:t>
            </a:r>
            <a:r>
              <a:rPr lang="zh-CN" altLang="en-US" sz="2800" dirty="0" smtClean="0">
                <a:solidFill>
                  <a:srgbClr val="FF0000"/>
                </a:solidFill>
              </a:rPr>
              <a:t>可微的函数</a:t>
            </a:r>
          </a:p>
          <a:p>
            <a:pPr eaLnBrk="1" hangingPunct="1">
              <a:lnSpc>
                <a:spcPct val="90000"/>
              </a:lnSpc>
            </a:pPr>
            <a:r>
              <a:rPr lang="zh-CN" altLang="en-US" sz="2800" dirty="0" smtClean="0"/>
              <a:t>多层感知机的多个突触使得网络更具连通性，</a:t>
            </a:r>
            <a:r>
              <a:rPr lang="zh-CN" altLang="en-US" sz="2800" dirty="0" smtClean="0">
                <a:solidFill>
                  <a:srgbClr val="FF0000"/>
                </a:solidFill>
              </a:rPr>
              <a:t>连接域</a:t>
            </a:r>
            <a:r>
              <a:rPr lang="zh-CN" altLang="en-US" sz="2800" dirty="0" smtClean="0"/>
              <a:t>的变化及</a:t>
            </a:r>
            <a:r>
              <a:rPr lang="zh-CN" altLang="en-US" sz="2800" dirty="0" smtClean="0">
                <a:solidFill>
                  <a:srgbClr val="FF0000"/>
                </a:solidFill>
              </a:rPr>
              <a:t>连接权重</a:t>
            </a:r>
            <a:r>
              <a:rPr lang="zh-CN" altLang="en-US" sz="2800" dirty="0" smtClean="0"/>
              <a:t>变化都会引起</a:t>
            </a:r>
            <a:r>
              <a:rPr lang="zh-CN" altLang="en-US" sz="2800" dirty="0" smtClean="0">
                <a:solidFill>
                  <a:srgbClr val="FF0000"/>
                </a:solidFill>
              </a:rPr>
              <a:t>连通性的变化</a:t>
            </a:r>
          </a:p>
          <a:p>
            <a:pPr eaLnBrk="1" hangingPunct="1">
              <a:lnSpc>
                <a:spcPct val="90000"/>
              </a:lnSpc>
            </a:pPr>
            <a:r>
              <a:rPr lang="zh-CN" altLang="en-US" sz="2800" dirty="0" smtClean="0"/>
              <a:t>多层感知机具有独特的学习算法，该算法就是著名的</a:t>
            </a:r>
            <a:r>
              <a:rPr lang="en-US" altLang="zh-CN" sz="2800" dirty="0" smtClean="0">
                <a:solidFill>
                  <a:srgbClr val="FF0000"/>
                </a:solidFill>
              </a:rPr>
              <a:t>BP</a:t>
            </a:r>
            <a:r>
              <a:rPr lang="zh-CN" altLang="en-US" sz="2800" dirty="0" smtClean="0">
                <a:solidFill>
                  <a:srgbClr val="FF0000"/>
                </a:solidFill>
              </a:rPr>
              <a:t>算法</a:t>
            </a:r>
          </a:p>
        </p:txBody>
      </p:sp>
      <p:sp>
        <p:nvSpPr>
          <p:cNvPr id="7" name="灯片编号占位符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48</a:t>
            </a:fld>
            <a:endParaRPr lang="en-US" altLang="zh-CN"/>
          </a:p>
        </p:txBody>
      </p:sp>
      <p:sp>
        <p:nvSpPr>
          <p:cNvPr id="8" name="标题 1"/>
          <p:cNvSpPr txBox="1">
            <a:spLocks/>
          </p:cNvSpPr>
          <p:nvPr/>
        </p:nvSpPr>
        <p:spPr bwMode="gray">
          <a:xfrm>
            <a:off x="990600" y="122238"/>
            <a:ext cx="6705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i="1">
                <a:solidFill>
                  <a:schemeClr val="tx1"/>
                </a:solidFill>
                <a:latin typeface="+mj-lt"/>
                <a:ea typeface="+mj-ea"/>
                <a:cs typeface="+mj-cs"/>
              </a:defRPr>
            </a:lvl1pPr>
            <a:lvl2pPr algn="l" rtl="0" eaLnBrk="0" fontAlgn="base" hangingPunct="0">
              <a:spcBef>
                <a:spcPct val="0"/>
              </a:spcBef>
              <a:spcAft>
                <a:spcPct val="0"/>
              </a:spcAft>
              <a:defRPr sz="2800" b="1" i="1">
                <a:solidFill>
                  <a:schemeClr val="tx1"/>
                </a:solidFill>
                <a:latin typeface="Verdana" pitchFamily="34" charset="0"/>
              </a:defRPr>
            </a:lvl2pPr>
            <a:lvl3pPr algn="l" rtl="0" eaLnBrk="0" fontAlgn="base" hangingPunct="0">
              <a:spcBef>
                <a:spcPct val="0"/>
              </a:spcBef>
              <a:spcAft>
                <a:spcPct val="0"/>
              </a:spcAft>
              <a:defRPr sz="2800" b="1" i="1">
                <a:solidFill>
                  <a:schemeClr val="tx1"/>
                </a:solidFill>
                <a:latin typeface="Verdana" pitchFamily="34" charset="0"/>
              </a:defRPr>
            </a:lvl3pPr>
            <a:lvl4pPr algn="l" rtl="0" eaLnBrk="0" fontAlgn="base" hangingPunct="0">
              <a:spcBef>
                <a:spcPct val="0"/>
              </a:spcBef>
              <a:spcAft>
                <a:spcPct val="0"/>
              </a:spcAft>
              <a:defRPr sz="2800" b="1" i="1">
                <a:solidFill>
                  <a:schemeClr val="tx1"/>
                </a:solidFill>
                <a:latin typeface="Verdana" pitchFamily="34" charset="0"/>
              </a:defRPr>
            </a:lvl4pPr>
            <a:lvl5pPr algn="l" rtl="0" eaLnBrk="0" fontAlgn="base" hangingPunct="0">
              <a:spcBef>
                <a:spcPct val="0"/>
              </a:spcBef>
              <a:spcAft>
                <a:spcPct val="0"/>
              </a:spcAft>
              <a:defRPr sz="2800" b="1" i="1">
                <a:solidFill>
                  <a:schemeClr val="tx1"/>
                </a:solidFill>
                <a:latin typeface="Verdana" pitchFamily="34" charset="0"/>
              </a:defRPr>
            </a:lvl5pPr>
            <a:lvl6pPr marL="457200" algn="l" rtl="0" fontAlgn="base">
              <a:spcBef>
                <a:spcPct val="0"/>
              </a:spcBef>
              <a:spcAft>
                <a:spcPct val="0"/>
              </a:spcAft>
              <a:defRPr sz="2800" b="1" i="1">
                <a:solidFill>
                  <a:schemeClr val="tx1"/>
                </a:solidFill>
                <a:latin typeface="Verdana" pitchFamily="34" charset="0"/>
              </a:defRPr>
            </a:lvl6pPr>
            <a:lvl7pPr marL="914400" algn="l" rtl="0" fontAlgn="base">
              <a:spcBef>
                <a:spcPct val="0"/>
              </a:spcBef>
              <a:spcAft>
                <a:spcPct val="0"/>
              </a:spcAft>
              <a:defRPr sz="2800" b="1" i="1">
                <a:solidFill>
                  <a:schemeClr val="tx1"/>
                </a:solidFill>
                <a:latin typeface="Verdana" pitchFamily="34" charset="0"/>
              </a:defRPr>
            </a:lvl7pPr>
            <a:lvl8pPr marL="1371600" algn="l" rtl="0" fontAlgn="base">
              <a:spcBef>
                <a:spcPct val="0"/>
              </a:spcBef>
              <a:spcAft>
                <a:spcPct val="0"/>
              </a:spcAft>
              <a:defRPr sz="2800" b="1" i="1">
                <a:solidFill>
                  <a:schemeClr val="tx1"/>
                </a:solidFill>
                <a:latin typeface="Verdana" pitchFamily="34" charset="0"/>
              </a:defRPr>
            </a:lvl8pPr>
            <a:lvl9pPr marL="1828800" algn="l" rtl="0" fontAlgn="base">
              <a:spcBef>
                <a:spcPct val="0"/>
              </a:spcBef>
              <a:spcAft>
                <a:spcPct val="0"/>
              </a:spcAft>
              <a:defRPr sz="2800" b="1" i="1">
                <a:solidFill>
                  <a:schemeClr val="tx1"/>
                </a:solidFill>
                <a:latin typeface="Verdana" pitchFamily="34" charset="0"/>
              </a:defRPr>
            </a:lvl9pPr>
          </a:lstStyle>
          <a:p>
            <a:r>
              <a:rPr lang="zh-CN" altLang="en-US" dirty="0">
                <a:latin typeface="微软雅黑" panose="020B0503020204020204" pitchFamily="34" charset="-122"/>
                <a:ea typeface="微软雅黑" panose="020B0503020204020204" pitchFamily="34" charset="-122"/>
              </a:rPr>
              <a:t>多层前馈网络</a:t>
            </a:r>
            <a:endParaRPr lang="zh-CN" altLang="en-US"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27408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38CC728F-6528-4ED2-8A8B-81B98FF36C84}" type="slidenum">
              <a:rPr lang="en-US" altLang="zh-CN" smtClean="0"/>
              <a:pPr>
                <a:defRPr/>
              </a:pPr>
              <a:t>49</a:t>
            </a:fld>
            <a:endParaRPr lang="en-US" altLang="zh-CN"/>
          </a:p>
        </p:txBody>
      </p:sp>
      <p:pic>
        <p:nvPicPr>
          <p:cNvPr id="1914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75" y="2837110"/>
            <a:ext cx="8206525" cy="3563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Grp="1" noChangeArrowheads="1"/>
          </p:cNvSpPr>
          <p:nvPr>
            <p:ph type="title"/>
          </p:nvPr>
        </p:nvSpPr>
        <p:spPr>
          <a:xfrm>
            <a:off x="457200" y="-12700"/>
            <a:ext cx="7772400" cy="762000"/>
          </a:xfrm>
        </p:spPr>
        <p:txBody>
          <a:bodyPr/>
          <a:lstStyle/>
          <a:p>
            <a:pPr eaLnBrk="1" hangingPunct="1"/>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sp>
        <p:nvSpPr>
          <p:cNvPr id="9" name="矩形 8"/>
          <p:cNvSpPr/>
          <p:nvPr/>
        </p:nvSpPr>
        <p:spPr>
          <a:xfrm>
            <a:off x="685800" y="990600"/>
            <a:ext cx="7924800" cy="1785104"/>
          </a:xfrm>
          <a:prstGeom prst="rect">
            <a:avLst/>
          </a:prstGeom>
          <a:solidFill>
            <a:schemeClr val="bg1"/>
          </a:solidFill>
        </p:spPr>
        <p:txBody>
          <a:bodyPr wrap="square">
            <a:spAutoFit/>
          </a:bodyPr>
          <a:lstStyle/>
          <a:p>
            <a:r>
              <a:rPr lang="zh-CN" altLang="en-US" sz="2200" dirty="0" smtClean="0">
                <a:solidFill>
                  <a:srgbClr val="DE8400"/>
                </a:solidFill>
                <a:latin typeface="微软雅黑" panose="020B0503020204020204" pitchFamily="34" charset="-122"/>
                <a:ea typeface="微软雅黑" panose="020B0503020204020204" pitchFamily="34" charset="-122"/>
              </a:rPr>
              <a:t>神经网络是一种大规模的并行分布式处理器，天然具有存储并使用经验知识的能力。它从两个方面上模拟大脑</a:t>
            </a:r>
            <a:r>
              <a:rPr lang="zh-CN" altLang="en-US" sz="2200" dirty="0" smtClean="0">
                <a:solidFill>
                  <a:srgbClr val="DE84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smtClean="0">
                <a:solidFill>
                  <a:srgbClr val="DE8400"/>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2200" dirty="0" smtClean="0">
                <a:solidFill>
                  <a:srgbClr val="DE8400"/>
                </a:solidFill>
                <a:latin typeface="微软雅黑" panose="020B0503020204020204" pitchFamily="34" charset="-122"/>
                <a:ea typeface="微软雅黑" panose="020B0503020204020204" pitchFamily="34" charset="-122"/>
                <a:sym typeface="Wingdings" panose="05000000000000000000" pitchFamily="2" charset="2"/>
              </a:rPr>
              <a:t>）网络获取的知识是通过学习来获取的；（</a:t>
            </a:r>
            <a:r>
              <a:rPr lang="en-US" altLang="zh-CN" sz="2200" dirty="0" smtClean="0">
                <a:solidFill>
                  <a:srgbClr val="DE8400"/>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2200" dirty="0" smtClean="0">
                <a:solidFill>
                  <a:srgbClr val="DE8400"/>
                </a:solidFill>
                <a:latin typeface="微软雅黑" panose="020B0503020204020204" pitchFamily="34" charset="-122"/>
                <a:ea typeface="微软雅黑" panose="020B0503020204020204" pitchFamily="34" charset="-122"/>
                <a:sym typeface="Wingdings" panose="05000000000000000000" pitchFamily="2" charset="2"/>
              </a:rPr>
              <a:t>）内部神经元的连接强度，即突触权重，用于存储获取的知识。</a:t>
            </a:r>
            <a:endParaRPr lang="en-US" altLang="zh-CN" sz="2200" dirty="0" smtClean="0">
              <a:solidFill>
                <a:srgbClr val="DE8400"/>
              </a:solidFill>
              <a:latin typeface="微软雅黑" panose="020B0503020204020204" pitchFamily="34" charset="-122"/>
              <a:ea typeface="微软雅黑" panose="020B0503020204020204" pitchFamily="34" charset="-122"/>
              <a:sym typeface="Wingdings" panose="05000000000000000000" pitchFamily="2" charset="2"/>
            </a:endParaRPr>
          </a:p>
          <a:p>
            <a:pPr algn="r"/>
            <a:r>
              <a:rPr lang="en-US" altLang="zh-CN" sz="2200" dirty="0" smtClean="0">
                <a:solidFill>
                  <a:schemeClr val="tx2"/>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200" dirty="0" smtClean="0">
                <a:solidFill>
                  <a:schemeClr val="tx2"/>
                </a:solidFill>
                <a:latin typeface="微软雅黑" panose="020B0503020204020204" pitchFamily="34" charset="-122"/>
                <a:ea typeface="微软雅黑" panose="020B0503020204020204" pitchFamily="34" charset="-122"/>
                <a:sym typeface="Wingdings" panose="05000000000000000000" pitchFamily="2" charset="2"/>
              </a:rPr>
              <a:t>西蒙 赫金 （</a:t>
            </a:r>
            <a:r>
              <a:rPr lang="en-US" altLang="zh-CN" sz="2200" dirty="0" smtClean="0">
                <a:solidFill>
                  <a:schemeClr val="tx2"/>
                </a:solidFill>
                <a:latin typeface="微软雅黑" panose="020B0503020204020204" pitchFamily="34" charset="-122"/>
                <a:ea typeface="微软雅黑" panose="020B0503020204020204" pitchFamily="34" charset="-122"/>
                <a:sym typeface="Wingdings" panose="05000000000000000000" pitchFamily="2" charset="2"/>
              </a:rPr>
              <a:t>Simon </a:t>
            </a:r>
            <a:r>
              <a:rPr lang="en-US" altLang="zh-CN" sz="2200" dirty="0" err="1" smtClean="0">
                <a:solidFill>
                  <a:schemeClr val="tx2"/>
                </a:solidFill>
                <a:latin typeface="微软雅黑" panose="020B0503020204020204" pitchFamily="34" charset="-122"/>
                <a:ea typeface="微软雅黑" panose="020B0503020204020204" pitchFamily="34" charset="-122"/>
                <a:sym typeface="Wingdings" panose="05000000000000000000" pitchFamily="2" charset="2"/>
              </a:rPr>
              <a:t>Haykin</a:t>
            </a:r>
            <a:r>
              <a:rPr lang="zh-CN" altLang="en-US" sz="2200" dirty="0" smtClean="0">
                <a:solidFill>
                  <a:schemeClr val="tx2"/>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smtClean="0">
                <a:solidFill>
                  <a:schemeClr val="tx2"/>
                </a:solidFill>
                <a:latin typeface="微软雅黑" panose="020B0503020204020204" pitchFamily="34" charset="-122"/>
                <a:ea typeface="微软雅黑" panose="020B0503020204020204" pitchFamily="34" charset="-122"/>
                <a:sym typeface="Wingdings" panose="05000000000000000000" pitchFamily="2" charset="2"/>
              </a:rPr>
              <a:t>1994</a:t>
            </a:r>
            <a:r>
              <a:rPr lang="zh-CN" altLang="en-US" sz="2200" dirty="0" smtClean="0">
                <a:solidFill>
                  <a:schemeClr val="tx2"/>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2200"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84976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400" y="914400"/>
            <a:ext cx="8261350" cy="3447098"/>
          </a:xfrm>
          <a:prstGeom prst="rect">
            <a:avLst/>
          </a:prstGeom>
        </p:spPr>
        <p:txBody>
          <a:bodyPr wrap="square">
            <a:spAutoFit/>
          </a:bodyPr>
          <a:lstStyle/>
          <a:p>
            <a:pPr marL="342900" indent="-342900">
              <a:spcBef>
                <a:spcPts val="1200"/>
              </a:spcBef>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神经元有两种状态，分别是静息态（非激活状态）和发放动作电位状态（激活状态</a:t>
            </a:r>
            <a:r>
              <a:rPr lang="zh-CN" altLang="en-US" sz="2200" dirty="0" smtClean="0">
                <a:latin typeface="微软雅黑" panose="020B0503020204020204" pitchFamily="34" charset="-122"/>
                <a:ea typeface="微软雅黑" panose="020B0503020204020204" pitchFamily="34" charset="-122"/>
              </a:rPr>
              <a:t>）</a:t>
            </a:r>
            <a:endParaRPr lang="en-US" altLang="zh-CN" sz="2200" dirty="0" smtClean="0">
              <a:latin typeface="微软雅黑" panose="020B0503020204020204" pitchFamily="34" charset="-122"/>
              <a:ea typeface="微软雅黑" panose="020B0503020204020204" pitchFamily="34" charset="-122"/>
            </a:endParaRPr>
          </a:p>
          <a:p>
            <a:pPr marL="342900" indent="-342900">
              <a:spcBef>
                <a:spcPts val="1200"/>
              </a:spcBef>
              <a:buFont typeface="Arial" panose="020B0604020202020204" pitchFamily="34" charset="0"/>
              <a:buChar char="•"/>
            </a:pPr>
            <a:r>
              <a:rPr lang="zh-CN" altLang="en-US" sz="2200" dirty="0" smtClean="0">
                <a:latin typeface="微软雅黑" panose="020B0503020204020204" pitchFamily="34" charset="-122"/>
                <a:ea typeface="微软雅黑" panose="020B0503020204020204" pitchFamily="34" charset="-122"/>
              </a:rPr>
              <a:t>神经元</a:t>
            </a:r>
            <a:r>
              <a:rPr lang="zh-CN" altLang="en-US" sz="2200" dirty="0">
                <a:latin typeface="微软雅黑" panose="020B0503020204020204" pitchFamily="34" charset="-122"/>
                <a:ea typeface="微软雅黑" panose="020B0503020204020204" pitchFamily="34" charset="-122"/>
              </a:rPr>
              <a:t>由静息态切换为发放动作电位状态，是因为其接受了来自其它神经元或神经元群或其它情况的输入，并达到或超过了必须达到的临界膜电位水平（阈值），使得神经元去极化产生动作电位最终通过树突输出</a:t>
            </a:r>
            <a:r>
              <a:rPr lang="zh-CN" altLang="en-US" sz="2200" dirty="0" smtClean="0">
                <a:latin typeface="微软雅黑" panose="020B0503020204020204" pitchFamily="34" charset="-122"/>
                <a:ea typeface="微软雅黑" panose="020B0503020204020204" pitchFamily="34" charset="-122"/>
              </a:rPr>
              <a:t>神经冲动</a:t>
            </a:r>
            <a:endParaRPr lang="en-US" altLang="zh-CN" sz="2200" dirty="0" smtClean="0">
              <a:latin typeface="微软雅黑" panose="020B0503020204020204" pitchFamily="34" charset="-122"/>
              <a:ea typeface="微软雅黑" panose="020B0503020204020204" pitchFamily="34" charset="-122"/>
            </a:endParaRPr>
          </a:p>
          <a:p>
            <a:pPr marL="342900" indent="-342900">
              <a:spcBef>
                <a:spcPts val="1200"/>
              </a:spcBef>
              <a:buFont typeface="Arial" panose="020B0604020202020204" pitchFamily="34" charset="0"/>
              <a:buChar char="•"/>
            </a:pPr>
            <a:r>
              <a:rPr lang="zh-CN" altLang="en-US" sz="2200" dirty="0" smtClean="0">
                <a:latin typeface="微软雅黑" panose="020B0503020204020204" pitchFamily="34" charset="-122"/>
                <a:ea typeface="微软雅黑" panose="020B0503020204020204" pitchFamily="34" charset="-122"/>
              </a:rPr>
              <a:t>简单</a:t>
            </a:r>
            <a:r>
              <a:rPr lang="zh-CN" altLang="en-US" sz="2200" dirty="0">
                <a:latin typeface="微软雅黑" panose="020B0503020204020204" pitchFamily="34" charset="-122"/>
                <a:ea typeface="微软雅黑" panose="020B0503020204020204" pitchFamily="34" charset="-122"/>
              </a:rPr>
              <a:t>来说，神经元产生输出的条件就是输入达到或超过了阈值</a:t>
            </a:r>
            <a:r>
              <a:rPr lang="zh-CN" altLang="en-US" sz="2200" dirty="0" smtClean="0">
                <a:latin typeface="微软雅黑" panose="020B0503020204020204" pitchFamily="34" charset="-122"/>
                <a:ea typeface="微软雅黑" panose="020B0503020204020204" pitchFamily="34" charset="-122"/>
              </a:rPr>
              <a:t>。阈值</a:t>
            </a:r>
            <a:r>
              <a:rPr lang="zh-CN" altLang="en-US" sz="2200" dirty="0">
                <a:latin typeface="微软雅黑" panose="020B0503020204020204" pitchFamily="34" charset="-122"/>
                <a:ea typeface="微软雅黑" panose="020B0503020204020204" pitchFamily="34" charset="-122"/>
              </a:rPr>
              <a:t>是神经元的重要属性。神经元是大脑的基础，而阈值就是这个基础的基础，大脑的所有功能都是由阈值来实现</a:t>
            </a:r>
            <a:r>
              <a:rPr lang="zh-CN" altLang="en-US" sz="2200" dirty="0" smtClean="0">
                <a:latin typeface="微软雅黑" panose="020B0503020204020204" pitchFamily="34" charset="-122"/>
                <a:ea typeface="微软雅黑" panose="020B0503020204020204" pitchFamily="34" charset="-122"/>
              </a:rPr>
              <a:t>的</a:t>
            </a:r>
            <a:endParaRPr lang="zh-CN" altLang="en-US" sz="2200" dirty="0"/>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4376559"/>
            <a:ext cx="3295650" cy="2468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2"/>
          <p:cNvSpPr>
            <a:spLocks noGrp="1" noChangeArrowheads="1"/>
          </p:cNvSpPr>
          <p:nvPr>
            <p:ph type="title"/>
          </p:nvPr>
        </p:nvSpPr>
        <p:spPr>
          <a:xfrm>
            <a:off x="685800" y="76200"/>
            <a:ext cx="7772400" cy="838200"/>
          </a:xfrm>
        </p:spPr>
        <p:txBody>
          <a:bodyPr/>
          <a:lstStyle/>
          <a:p>
            <a:pPr eaLnBrk="1" hangingPunct="1"/>
            <a:r>
              <a:rPr lang="zh-CN" altLang="en-US" sz="3200" b="1" dirty="0" smtClean="0">
                <a:solidFill>
                  <a:schemeClr val="tx1"/>
                </a:solidFill>
                <a:latin typeface="微软雅黑" panose="020B0503020204020204" pitchFamily="34" charset="-122"/>
                <a:ea typeface="微软雅黑" panose="020B0503020204020204" pitchFamily="34" charset="-122"/>
              </a:rPr>
              <a:t> 生物神经元</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华文新魏" pitchFamily="2" charset="-122"/>
              </a:defRPr>
            </a:lvl1pPr>
            <a:lvl2pPr marL="742950" indent="-285750" eaLnBrk="0" hangingPunct="0">
              <a:defRPr>
                <a:solidFill>
                  <a:schemeClr val="tx1"/>
                </a:solidFill>
                <a:latin typeface="Tahoma" pitchFamily="34" charset="0"/>
                <a:ea typeface="华文新魏" pitchFamily="2" charset="-122"/>
              </a:defRPr>
            </a:lvl2pPr>
            <a:lvl3pPr marL="1143000" indent="-228600" eaLnBrk="0" hangingPunct="0">
              <a:defRPr>
                <a:solidFill>
                  <a:schemeClr val="tx1"/>
                </a:solidFill>
                <a:latin typeface="Tahoma" pitchFamily="34" charset="0"/>
                <a:ea typeface="华文新魏" pitchFamily="2" charset="-122"/>
              </a:defRPr>
            </a:lvl3pPr>
            <a:lvl4pPr marL="1600200" indent="-228600" eaLnBrk="0" hangingPunct="0">
              <a:defRPr>
                <a:solidFill>
                  <a:schemeClr val="tx1"/>
                </a:solidFill>
                <a:latin typeface="Tahoma" pitchFamily="34" charset="0"/>
                <a:ea typeface="华文新魏" pitchFamily="2" charset="-122"/>
              </a:defRPr>
            </a:lvl4pPr>
            <a:lvl5pPr marL="2057400" indent="-228600" eaLnBrk="0" hangingPunct="0">
              <a:defRPr>
                <a:solidFill>
                  <a:schemeClr val="tx1"/>
                </a:solidFill>
                <a:latin typeface="Tahoma" pitchFamily="34" charset="0"/>
                <a:ea typeface="华文新魏" pitchFamily="2" charset="-122"/>
              </a:defRPr>
            </a:lvl5pPr>
            <a:lvl6pPr marL="2514600" indent="-228600" eaLnBrk="0" fontAlgn="base" hangingPunct="0">
              <a:spcBef>
                <a:spcPct val="0"/>
              </a:spcBef>
              <a:spcAft>
                <a:spcPct val="0"/>
              </a:spcAft>
              <a:defRPr>
                <a:solidFill>
                  <a:schemeClr val="tx1"/>
                </a:solidFill>
                <a:latin typeface="Tahoma" pitchFamily="34" charset="0"/>
                <a:ea typeface="华文新魏" pitchFamily="2" charset="-122"/>
              </a:defRPr>
            </a:lvl6pPr>
            <a:lvl7pPr marL="2971800" indent="-228600" eaLnBrk="0" fontAlgn="base" hangingPunct="0">
              <a:spcBef>
                <a:spcPct val="0"/>
              </a:spcBef>
              <a:spcAft>
                <a:spcPct val="0"/>
              </a:spcAft>
              <a:defRPr>
                <a:solidFill>
                  <a:schemeClr val="tx1"/>
                </a:solidFill>
                <a:latin typeface="Tahoma" pitchFamily="34" charset="0"/>
                <a:ea typeface="华文新魏" pitchFamily="2" charset="-122"/>
              </a:defRPr>
            </a:lvl7pPr>
            <a:lvl8pPr marL="3429000" indent="-228600" eaLnBrk="0" fontAlgn="base" hangingPunct="0">
              <a:spcBef>
                <a:spcPct val="0"/>
              </a:spcBef>
              <a:spcAft>
                <a:spcPct val="0"/>
              </a:spcAft>
              <a:defRPr>
                <a:solidFill>
                  <a:schemeClr val="tx1"/>
                </a:solidFill>
                <a:latin typeface="Tahoma" pitchFamily="34" charset="0"/>
                <a:ea typeface="华文新魏" pitchFamily="2" charset="-122"/>
              </a:defRPr>
            </a:lvl8pPr>
            <a:lvl9pPr marL="3886200" indent="-228600" eaLnBrk="0" fontAlgn="base" hangingPunct="0">
              <a:spcBef>
                <a:spcPct val="0"/>
              </a:spcBef>
              <a:spcAft>
                <a:spcPct val="0"/>
              </a:spcAft>
              <a:defRPr>
                <a:solidFill>
                  <a:schemeClr val="tx1"/>
                </a:solidFill>
                <a:latin typeface="Tahoma" pitchFamily="34" charset="0"/>
                <a:ea typeface="华文新魏" pitchFamily="2" charset="-122"/>
              </a:defRPr>
            </a:lvl9pPr>
          </a:lstStyle>
          <a:p>
            <a:pPr eaLnBrk="1" hangingPunct="1"/>
            <a:fld id="{0B03C40F-CC4A-4F43-AD8E-1DFC89B67532}" type="slidenum">
              <a:rPr lang="en-US" altLang="zh-CN">
                <a:ea typeface="宋体" pitchFamily="2" charset="-122"/>
              </a:rPr>
              <a:pPr eaLnBrk="1" hangingPunct="1"/>
              <a:t>50</a:t>
            </a:fld>
            <a:endParaRPr lang="en-US" altLang="zh-CN">
              <a:ea typeface="宋体" pitchFamily="2" charset="-122"/>
            </a:endParaRPr>
          </a:p>
        </p:txBody>
      </p:sp>
      <p:sp>
        <p:nvSpPr>
          <p:cNvPr id="131077" name="Rectangle 2"/>
          <p:cNvSpPr>
            <a:spLocks noGrp="1" noChangeArrowheads="1"/>
          </p:cNvSpPr>
          <p:nvPr>
            <p:ph type="title"/>
          </p:nvPr>
        </p:nvSpPr>
        <p:spPr>
          <a:xfrm>
            <a:off x="609600" y="12700"/>
            <a:ext cx="7772400" cy="838200"/>
          </a:xfrm>
        </p:spPr>
        <p:txBody>
          <a:bodyPr/>
          <a:lstStyle/>
          <a:p>
            <a:pPr eaLnBrk="1" hangingPunct="1"/>
            <a:r>
              <a:rPr lang="zh-CN" altLang="en-US" dirty="0">
                <a:latin typeface="微软雅黑" panose="020B0503020204020204" pitchFamily="34" charset="-122"/>
                <a:ea typeface="微软雅黑" panose="020B0503020204020204" pitchFamily="34" charset="-122"/>
              </a:rPr>
              <a:t>多层前馈网络与</a:t>
            </a:r>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sp>
        <p:nvSpPr>
          <p:cNvPr id="131078" name="Rectangle 3"/>
          <p:cNvSpPr>
            <a:spLocks noGrp="1" noChangeArrowheads="1"/>
          </p:cNvSpPr>
          <p:nvPr>
            <p:ph type="body" sz="half" idx="1"/>
          </p:nvPr>
        </p:nvSpPr>
        <p:spPr>
          <a:xfrm>
            <a:off x="381000" y="990600"/>
            <a:ext cx="8229600" cy="3657600"/>
          </a:xfrm>
        </p:spPr>
        <p:txBody>
          <a:bodyPr/>
          <a:lstStyle/>
          <a:p>
            <a:pPr eaLnBrk="1" hangingPunct="1">
              <a:spcBef>
                <a:spcPts val="1200"/>
              </a:spcBef>
              <a:buClr>
                <a:schemeClr val="tx1"/>
              </a:buClr>
              <a:buFont typeface="Wingdings" pitchFamily="2" charset="2"/>
              <a:buNone/>
            </a:pPr>
            <a:r>
              <a:rPr lang="zh-CN" altLang="en-US" sz="2400" dirty="0" smtClean="0"/>
              <a:t>   多层前馈网络的反向传播 （</a:t>
            </a:r>
            <a:r>
              <a:rPr lang="en-US" altLang="zh-CN" sz="2400" dirty="0" smtClean="0"/>
              <a:t>BP</a:t>
            </a:r>
            <a:r>
              <a:rPr lang="zh-CN" altLang="en-US" sz="2400" dirty="0" smtClean="0"/>
              <a:t>）学习算法，简称</a:t>
            </a:r>
            <a:r>
              <a:rPr lang="en-US" altLang="zh-CN" sz="2400" dirty="0" smtClean="0">
                <a:solidFill>
                  <a:srgbClr val="FF3300"/>
                </a:solidFill>
              </a:rPr>
              <a:t>BP</a:t>
            </a:r>
            <a:r>
              <a:rPr lang="zh-CN" altLang="en-US" sz="2400" dirty="0" smtClean="0">
                <a:solidFill>
                  <a:srgbClr val="FF3300"/>
                </a:solidFill>
              </a:rPr>
              <a:t>算法，是有监督的学习</a:t>
            </a:r>
            <a:r>
              <a:rPr lang="zh-CN" altLang="en-US" sz="2400" dirty="0" smtClean="0"/>
              <a:t>，它是</a:t>
            </a:r>
            <a:r>
              <a:rPr lang="zh-CN" altLang="en-US" sz="2400" b="1" dirty="0" smtClean="0">
                <a:solidFill>
                  <a:srgbClr val="0000FF"/>
                </a:solidFill>
              </a:rPr>
              <a:t>梯度下降法</a:t>
            </a:r>
            <a:r>
              <a:rPr lang="zh-CN" altLang="en-US" sz="2400" dirty="0" smtClean="0"/>
              <a:t>在多层前馈网中的应用</a:t>
            </a:r>
          </a:p>
          <a:p>
            <a:pPr eaLnBrk="1" hangingPunct="1">
              <a:spcBef>
                <a:spcPts val="1200"/>
              </a:spcBef>
              <a:buClr>
                <a:schemeClr val="tx1"/>
              </a:buClr>
              <a:buFont typeface="Wingdings" pitchFamily="2" charset="2"/>
              <a:buNone/>
            </a:pPr>
            <a:r>
              <a:rPr lang="zh-CN" altLang="en-US" sz="2400" b="1" dirty="0" smtClean="0"/>
              <a:t>   网络结构</a:t>
            </a:r>
          </a:p>
          <a:p>
            <a:pPr eaLnBrk="1" hangingPunct="1">
              <a:spcBef>
                <a:spcPts val="1200"/>
              </a:spcBef>
              <a:buClr>
                <a:srgbClr val="0000FF"/>
              </a:buClr>
              <a:buFont typeface="Wingdings" pitchFamily="2" charset="2"/>
              <a:buNone/>
            </a:pPr>
            <a:r>
              <a:rPr lang="zh-CN" altLang="en-US" sz="2400" b="1" dirty="0" smtClean="0"/>
              <a:t>　</a:t>
            </a:r>
            <a:r>
              <a:rPr lang="zh-CN" altLang="en-US" sz="2400" dirty="0" smtClean="0"/>
              <a:t>图中，</a:t>
            </a:r>
            <a:r>
              <a:rPr lang="en-US" altLang="zh-CN" sz="2400" b="1" dirty="0" smtClean="0"/>
              <a:t>u</a:t>
            </a:r>
            <a:r>
              <a:rPr lang="zh-CN" altLang="en-US" sz="2400" dirty="0" smtClean="0"/>
              <a:t>、</a:t>
            </a:r>
            <a:r>
              <a:rPr lang="en-US" altLang="zh-CN" sz="2400" b="1" dirty="0" smtClean="0"/>
              <a:t>y</a:t>
            </a:r>
            <a:r>
              <a:rPr lang="zh-CN" altLang="en-US" sz="2400" dirty="0" smtClean="0"/>
              <a:t>是网络的输入、输出向量，神经元用节点表示，网络由输入层、隐藏层和输出层节点组成，隐藏层可一层，也可多层（图中是单隐藏层），前层至后层节点通过权重连接。</a:t>
            </a:r>
            <a:r>
              <a:rPr lang="zh-CN" altLang="en-US" sz="2400" b="1" dirty="0" smtClean="0"/>
              <a:t>　</a:t>
            </a:r>
          </a:p>
        </p:txBody>
      </p:sp>
      <p:pic>
        <p:nvPicPr>
          <p:cNvPr id="1280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4343400"/>
            <a:ext cx="3200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849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3" name="Rectangle 3"/>
          <p:cNvSpPr>
            <a:spLocks noGrp="1" noChangeArrowheads="1"/>
          </p:cNvSpPr>
          <p:nvPr>
            <p:ph type="body" idx="1"/>
          </p:nvPr>
        </p:nvSpPr>
        <p:spPr/>
        <p:txBody>
          <a:bodyPr/>
          <a:lstStyle/>
          <a:p>
            <a:pPr marL="0" indent="0" algn="just">
              <a:spcBef>
                <a:spcPts val="1200"/>
              </a:spcBef>
              <a:buFontTx/>
              <a:buNone/>
            </a:pPr>
            <a:r>
              <a:rPr lang="en-US" altLang="zh-CN" sz="2200" b="1" dirty="0">
                <a:latin typeface="Times New Roman" pitchFamily="18" charset="0"/>
                <a:ea typeface="黑体" pitchFamily="49" charset="-122"/>
              </a:rPr>
              <a:t>1</a:t>
            </a:r>
            <a:r>
              <a:rPr lang="zh-CN" altLang="en-US" sz="2200" b="1" dirty="0">
                <a:latin typeface="Times New Roman" pitchFamily="18" charset="0"/>
                <a:ea typeface="黑体" pitchFamily="49" charset="-122"/>
              </a:rPr>
              <a:t>、</a:t>
            </a:r>
            <a:r>
              <a:rPr lang="en-US" altLang="zh-CN" sz="2200" b="1" dirty="0">
                <a:latin typeface="Times New Roman" pitchFamily="18" charset="0"/>
                <a:ea typeface="黑体" pitchFamily="49" charset="-122"/>
              </a:rPr>
              <a:t>BP</a:t>
            </a:r>
            <a:r>
              <a:rPr lang="zh-CN" altLang="en-US" sz="2200" b="1" dirty="0">
                <a:latin typeface="Times New Roman" pitchFamily="18" charset="0"/>
                <a:ea typeface="黑体" pitchFamily="49" charset="-122"/>
              </a:rPr>
              <a:t>算法的出现</a:t>
            </a:r>
          </a:p>
          <a:p>
            <a:pPr marL="476250" lvl="1" indent="-3175" algn="just">
              <a:spcBef>
                <a:spcPts val="1200"/>
              </a:spcBef>
              <a:buFontTx/>
              <a:buNone/>
            </a:pPr>
            <a:r>
              <a:rPr lang="zh-CN" altLang="en-US" sz="2200" b="1" dirty="0">
                <a:latin typeface="宋体" pitchFamily="2" charset="-122"/>
                <a:ea typeface="宋体" pitchFamily="2" charset="-122"/>
              </a:rPr>
              <a:t>非循环多级网络的训练算法</a:t>
            </a:r>
          </a:p>
          <a:p>
            <a:pPr marL="476250" lvl="1" indent="-3175" algn="just">
              <a:spcBef>
                <a:spcPts val="1200"/>
              </a:spcBef>
              <a:buFontTx/>
              <a:buNone/>
            </a:pPr>
            <a:r>
              <a:rPr lang="en-US" altLang="zh-CN" sz="2200" b="1" dirty="0">
                <a:latin typeface="Times New Roman" pitchFamily="18" charset="0"/>
                <a:ea typeface="宋体" pitchFamily="2" charset="-122"/>
              </a:rPr>
              <a:t>UCSD PDP</a:t>
            </a:r>
            <a:r>
              <a:rPr lang="zh-CN" altLang="en-US" sz="2200" b="1" dirty="0">
                <a:latin typeface="宋体" pitchFamily="2" charset="-122"/>
                <a:ea typeface="宋体" pitchFamily="2" charset="-122"/>
              </a:rPr>
              <a:t>小组的</a:t>
            </a:r>
            <a:r>
              <a:rPr lang="en-US" altLang="zh-CN" sz="2200" b="1" dirty="0" err="1">
                <a:latin typeface="Times New Roman" pitchFamily="18" charset="0"/>
                <a:ea typeface="宋体" pitchFamily="2" charset="-122"/>
              </a:rPr>
              <a:t>Rumelhart</a:t>
            </a:r>
            <a:r>
              <a:rPr lang="zh-CN" altLang="en-US" sz="2200" b="1" dirty="0">
                <a:latin typeface="宋体" pitchFamily="2" charset="-122"/>
                <a:ea typeface="宋体" pitchFamily="2" charset="-122"/>
              </a:rPr>
              <a:t>、</a:t>
            </a:r>
            <a:r>
              <a:rPr lang="en-US" altLang="zh-CN" sz="2200" b="1" dirty="0">
                <a:latin typeface="Times New Roman" pitchFamily="18" charset="0"/>
                <a:ea typeface="宋体" pitchFamily="2" charset="-122"/>
              </a:rPr>
              <a:t>Hinton</a:t>
            </a:r>
            <a:r>
              <a:rPr lang="zh-CN" altLang="en-US" sz="2200" b="1" dirty="0">
                <a:latin typeface="宋体" pitchFamily="2" charset="-122"/>
                <a:ea typeface="宋体" pitchFamily="2" charset="-122"/>
              </a:rPr>
              <a:t>和</a:t>
            </a:r>
            <a:r>
              <a:rPr lang="en-US" altLang="zh-CN" sz="2200" b="1" dirty="0">
                <a:latin typeface="Times New Roman" pitchFamily="18" charset="0"/>
                <a:ea typeface="宋体" pitchFamily="2" charset="-122"/>
              </a:rPr>
              <a:t>Williams1986</a:t>
            </a:r>
            <a:r>
              <a:rPr lang="zh-CN" altLang="en-US" sz="2200" b="1" dirty="0">
                <a:latin typeface="宋体" pitchFamily="2" charset="-122"/>
                <a:ea typeface="宋体" pitchFamily="2" charset="-122"/>
              </a:rPr>
              <a:t>年独立地给出了</a:t>
            </a:r>
            <a:r>
              <a:rPr lang="en-US" altLang="zh-CN" sz="2200" b="1" dirty="0">
                <a:latin typeface="Times New Roman" pitchFamily="18" charset="0"/>
                <a:ea typeface="宋体" pitchFamily="2" charset="-122"/>
              </a:rPr>
              <a:t>BP</a:t>
            </a:r>
            <a:r>
              <a:rPr lang="zh-CN" altLang="en-US" sz="2200" b="1" dirty="0">
                <a:latin typeface="宋体" pitchFamily="2" charset="-122"/>
                <a:ea typeface="宋体" pitchFamily="2" charset="-122"/>
              </a:rPr>
              <a:t>算法清楚而简单的描述</a:t>
            </a:r>
          </a:p>
          <a:p>
            <a:pPr marL="476250" lvl="1" indent="-3175" algn="just">
              <a:spcBef>
                <a:spcPts val="1200"/>
              </a:spcBef>
              <a:buFontTx/>
              <a:buNone/>
            </a:pPr>
            <a:r>
              <a:rPr lang="en-US" altLang="zh-CN" sz="2200" b="1" dirty="0">
                <a:latin typeface="Times New Roman" pitchFamily="18" charset="0"/>
                <a:ea typeface="宋体" pitchFamily="2" charset="-122"/>
              </a:rPr>
              <a:t>1982</a:t>
            </a:r>
            <a:r>
              <a:rPr lang="zh-CN" altLang="en-US" sz="2200" b="1" dirty="0">
                <a:latin typeface="宋体" pitchFamily="2" charset="-122"/>
                <a:ea typeface="宋体" pitchFamily="2" charset="-122"/>
              </a:rPr>
              <a:t>年，</a:t>
            </a:r>
            <a:r>
              <a:rPr lang="en-US" altLang="zh-CN" sz="2200" b="1" dirty="0" err="1">
                <a:latin typeface="Times New Roman" pitchFamily="18" charset="0"/>
                <a:ea typeface="宋体" pitchFamily="2" charset="-122"/>
              </a:rPr>
              <a:t>Paker</a:t>
            </a:r>
            <a:r>
              <a:rPr lang="zh-CN" altLang="en-US" sz="2200" b="1" dirty="0">
                <a:latin typeface="宋体" pitchFamily="2" charset="-122"/>
                <a:ea typeface="宋体" pitchFamily="2" charset="-122"/>
              </a:rPr>
              <a:t>就完成了相似的工作</a:t>
            </a:r>
          </a:p>
          <a:p>
            <a:pPr marL="476250" lvl="1" indent="-3175" algn="just">
              <a:spcBef>
                <a:spcPts val="1200"/>
              </a:spcBef>
              <a:buFontTx/>
              <a:buNone/>
            </a:pPr>
            <a:r>
              <a:rPr lang="en-US" altLang="zh-CN" sz="2200" b="1" dirty="0">
                <a:latin typeface="Times New Roman" pitchFamily="18" charset="0"/>
                <a:ea typeface="宋体" pitchFamily="2" charset="-122"/>
              </a:rPr>
              <a:t>1974</a:t>
            </a:r>
            <a:r>
              <a:rPr lang="zh-CN" altLang="en-US" sz="2200" b="1" dirty="0">
                <a:latin typeface="宋体" pitchFamily="2" charset="-122"/>
                <a:ea typeface="宋体" pitchFamily="2" charset="-122"/>
              </a:rPr>
              <a:t>年，</a:t>
            </a:r>
            <a:r>
              <a:rPr lang="en-US" altLang="zh-CN" sz="2200" b="1" dirty="0" err="1">
                <a:latin typeface="Times New Roman" pitchFamily="18" charset="0"/>
                <a:ea typeface="宋体" pitchFamily="2" charset="-122"/>
              </a:rPr>
              <a:t>Werbos</a:t>
            </a:r>
            <a:r>
              <a:rPr lang="zh-CN" altLang="en-US" sz="2200" b="1" dirty="0">
                <a:latin typeface="宋体" pitchFamily="2" charset="-122"/>
                <a:ea typeface="宋体" pitchFamily="2" charset="-122"/>
              </a:rPr>
              <a:t>已提出了该方法</a:t>
            </a:r>
            <a:endParaRPr lang="zh-CN" altLang="en-US" sz="2200" b="1" dirty="0">
              <a:latin typeface="Times New Roman" pitchFamily="18" charset="0"/>
              <a:ea typeface="宋体" pitchFamily="2" charset="-122"/>
            </a:endParaRPr>
          </a:p>
          <a:p>
            <a:pPr marL="0" indent="0" algn="just">
              <a:spcBef>
                <a:spcPts val="1200"/>
              </a:spcBef>
              <a:buFontTx/>
              <a:buNone/>
            </a:pPr>
            <a:r>
              <a:rPr lang="en-US" altLang="zh-CN" sz="2200" b="1" dirty="0">
                <a:latin typeface="Times New Roman" pitchFamily="18" charset="0"/>
                <a:ea typeface="黑体" pitchFamily="49" charset="-122"/>
              </a:rPr>
              <a:t>2</a:t>
            </a:r>
            <a:r>
              <a:rPr lang="zh-CN" altLang="en-US" sz="2200" b="1" dirty="0">
                <a:latin typeface="Times New Roman" pitchFamily="18" charset="0"/>
                <a:ea typeface="黑体" pitchFamily="49" charset="-122"/>
              </a:rPr>
              <a:t>、弱点</a:t>
            </a:r>
            <a:r>
              <a:rPr lang="zh-CN" altLang="en-US" sz="2200" b="1" dirty="0">
                <a:latin typeface="宋体" pitchFamily="2" charset="-122"/>
                <a:ea typeface="宋体" pitchFamily="2" charset="-122"/>
              </a:rPr>
              <a:t>：训练速度非常慢、局部极小点的逃离问题、算法不一定</a:t>
            </a:r>
            <a:r>
              <a:rPr lang="zh-CN" altLang="en-US" sz="2200" b="1" dirty="0" smtClean="0">
                <a:latin typeface="宋体" pitchFamily="2" charset="-122"/>
                <a:ea typeface="宋体" pitchFamily="2" charset="-122"/>
              </a:rPr>
              <a:t>收敛</a:t>
            </a:r>
            <a:endParaRPr lang="zh-CN" altLang="en-US" sz="2200" b="1" dirty="0">
              <a:latin typeface="Times New Roman" pitchFamily="18" charset="0"/>
              <a:ea typeface="宋体" pitchFamily="2" charset="-122"/>
            </a:endParaRPr>
          </a:p>
          <a:p>
            <a:pPr marL="0" indent="0" algn="just">
              <a:spcBef>
                <a:spcPts val="1200"/>
              </a:spcBef>
              <a:buFontTx/>
              <a:buNone/>
            </a:pPr>
            <a:r>
              <a:rPr lang="en-US" altLang="zh-CN" sz="2200" b="1" dirty="0">
                <a:latin typeface="Times New Roman" pitchFamily="18" charset="0"/>
                <a:ea typeface="黑体" pitchFamily="49" charset="-122"/>
              </a:rPr>
              <a:t>3</a:t>
            </a:r>
            <a:r>
              <a:rPr lang="zh-CN" altLang="en-US" sz="2200" b="1" dirty="0">
                <a:latin typeface="Times New Roman" pitchFamily="18" charset="0"/>
                <a:ea typeface="黑体" pitchFamily="49" charset="-122"/>
              </a:rPr>
              <a:t>、优点：</a:t>
            </a:r>
            <a:r>
              <a:rPr lang="zh-CN" altLang="en-US" sz="2200" b="1" dirty="0">
                <a:latin typeface="宋体" pitchFamily="2" charset="-122"/>
                <a:ea typeface="宋体" pitchFamily="2" charset="-122"/>
              </a:rPr>
              <a:t>广泛的适应性和</a:t>
            </a:r>
            <a:r>
              <a:rPr lang="zh-CN" altLang="en-US" sz="2200" b="1" dirty="0" smtClean="0">
                <a:latin typeface="宋体" pitchFamily="2" charset="-122"/>
                <a:ea typeface="宋体" pitchFamily="2" charset="-122"/>
              </a:rPr>
              <a:t>有效性</a:t>
            </a:r>
            <a:endParaRPr lang="zh-CN" altLang="en-US" sz="2200" b="1" dirty="0">
              <a:latin typeface="宋体" pitchFamily="2" charset="-122"/>
              <a:ea typeface="宋体" pitchFamily="2" charset="-122"/>
            </a:endParaRPr>
          </a:p>
        </p:txBody>
      </p:sp>
      <p:sp>
        <p:nvSpPr>
          <p:cNvPr id="8" name="灯片编号占位符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51</a:t>
            </a:fld>
            <a:endParaRPr lang="en-US" altLang="zh-CN"/>
          </a:p>
        </p:txBody>
      </p:sp>
      <p:sp>
        <p:nvSpPr>
          <p:cNvPr id="10" name="Rectangle 2"/>
          <p:cNvSpPr>
            <a:spLocks noGrp="1" noChangeArrowheads="1"/>
          </p:cNvSpPr>
          <p:nvPr>
            <p:ph type="title"/>
          </p:nvPr>
        </p:nvSpPr>
        <p:spPr>
          <a:xfrm>
            <a:off x="457200" y="-12700"/>
            <a:ext cx="7772400" cy="762000"/>
          </a:xfrm>
        </p:spPr>
        <p:txBody>
          <a:bodyPr/>
          <a:lstStyle/>
          <a:p>
            <a:pPr eaLnBrk="1" hangingPunct="1"/>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spTree>
    <p:extLst>
      <p:ext uri="{BB962C8B-B14F-4D97-AF65-F5344CB8AC3E}">
        <p14:creationId xmlns:p14="http://schemas.microsoft.com/office/powerpoint/2010/main" val="6437581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2" name="Rectangle 3"/>
          <p:cNvSpPr>
            <a:spLocks noGrp="1" noChangeArrowheads="1"/>
          </p:cNvSpPr>
          <p:nvPr>
            <p:ph type="body" idx="1"/>
          </p:nvPr>
        </p:nvSpPr>
        <p:spPr>
          <a:xfrm>
            <a:off x="533400" y="1143000"/>
            <a:ext cx="5105400" cy="5099050"/>
          </a:xfrm>
        </p:spPr>
        <p:txBody>
          <a:bodyPr/>
          <a:lstStyle/>
          <a:p>
            <a:pPr eaLnBrk="1" hangingPunct="1">
              <a:spcBef>
                <a:spcPts val="1200"/>
              </a:spcBef>
              <a:buClr>
                <a:srgbClr val="CC0000"/>
              </a:buClr>
            </a:pPr>
            <a:r>
              <a:rPr lang="zh-CN" altLang="en-US" sz="2400" dirty="0" smtClean="0">
                <a:latin typeface="微软雅黑" panose="020B0503020204020204" pitchFamily="34" charset="-122"/>
                <a:ea typeface="微软雅黑" panose="020B0503020204020204" pitchFamily="34" charset="-122"/>
              </a:rPr>
              <a:t>已知网络的输入</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输出样本，即监督信号</a:t>
            </a:r>
            <a:endParaRPr lang="zh-CN" altLang="en-US" sz="2400" b="1" dirty="0" smtClean="0">
              <a:latin typeface="微软雅黑" panose="020B0503020204020204" pitchFamily="34" charset="-122"/>
              <a:ea typeface="微软雅黑" panose="020B0503020204020204" pitchFamily="34" charset="-122"/>
            </a:endParaRPr>
          </a:p>
          <a:p>
            <a:pPr eaLnBrk="1" hangingPunct="1">
              <a:spcBef>
                <a:spcPts val="1200"/>
              </a:spcBef>
              <a:buClr>
                <a:srgbClr val="CC0000"/>
              </a:buClr>
            </a:pPr>
            <a:r>
              <a:rPr lang="en-US" altLang="zh-CN" sz="2400" dirty="0" smtClean="0">
                <a:solidFill>
                  <a:schemeClr val="folHlink"/>
                </a:solidFill>
                <a:latin typeface="微软雅黑" panose="020B0503020204020204" pitchFamily="34" charset="-122"/>
                <a:ea typeface="微软雅黑" panose="020B0503020204020204" pitchFamily="34" charset="-122"/>
              </a:rPr>
              <a:t>BP</a:t>
            </a:r>
            <a:r>
              <a:rPr lang="zh-CN" altLang="en-US" sz="2400" dirty="0" smtClean="0">
                <a:solidFill>
                  <a:schemeClr val="folHlink"/>
                </a:solidFill>
                <a:latin typeface="微软雅黑" panose="020B0503020204020204" pitchFamily="34" charset="-122"/>
                <a:ea typeface="微软雅黑" panose="020B0503020204020204" pitchFamily="34" charset="-122"/>
              </a:rPr>
              <a:t>学习算法由正向传播和反向传播组成：</a:t>
            </a:r>
          </a:p>
          <a:p>
            <a:pPr eaLnBrk="1" hangingPunct="1"/>
            <a:r>
              <a:rPr lang="zh-CN" altLang="en-US" sz="2400" dirty="0">
                <a:solidFill>
                  <a:srgbClr val="CC0000"/>
                </a:solidFill>
                <a:latin typeface="微软雅黑" panose="020B0503020204020204" pitchFamily="34" charset="-122"/>
                <a:ea typeface="微软雅黑" panose="020B0503020204020204" pitchFamily="34" charset="-122"/>
              </a:rPr>
              <a:t>正向传播</a:t>
            </a:r>
            <a:r>
              <a:rPr lang="zh-CN" altLang="en-US" sz="2400" dirty="0">
                <a:latin typeface="微软雅黑" panose="020B0503020204020204" pitchFamily="34" charset="-122"/>
                <a:ea typeface="微软雅黑" panose="020B0503020204020204" pitchFamily="34" charset="-122"/>
              </a:rPr>
              <a:t>是输入信号从输入层</a:t>
            </a:r>
            <a:r>
              <a:rPr lang="zh-CN" altLang="en-US" sz="2400" dirty="0" smtClean="0">
                <a:latin typeface="微软雅黑" panose="020B0503020204020204" pitchFamily="34" charset="-122"/>
                <a:ea typeface="微软雅黑" panose="020B0503020204020204" pitchFamily="34" charset="-122"/>
              </a:rPr>
              <a:t>经隐藏层，</a:t>
            </a:r>
            <a:r>
              <a:rPr lang="zh-CN" altLang="en-US" sz="2400" dirty="0">
                <a:latin typeface="微软雅黑" panose="020B0503020204020204" pitchFamily="34" charset="-122"/>
                <a:ea typeface="微软雅黑" panose="020B0503020204020204" pitchFamily="34" charset="-122"/>
              </a:rPr>
              <a:t>传向输出层，若输出层得到了期望的输出，则学习算法结束；否则，转至反向传播。</a:t>
            </a:r>
          </a:p>
          <a:p>
            <a:pPr eaLnBrk="1" hangingPunct="1">
              <a:spcBef>
                <a:spcPts val="1200"/>
              </a:spcBef>
            </a:pPr>
            <a:r>
              <a:rPr lang="zh-CN" altLang="en-US" sz="2400" dirty="0" smtClean="0">
                <a:solidFill>
                  <a:srgbClr val="CC0000"/>
                </a:solidFill>
                <a:latin typeface="微软雅黑" panose="020B0503020204020204" pitchFamily="34" charset="-122"/>
                <a:ea typeface="微软雅黑" panose="020B0503020204020204" pitchFamily="34" charset="-122"/>
              </a:rPr>
              <a:t>反向传播</a:t>
            </a:r>
            <a:r>
              <a:rPr lang="zh-CN" altLang="en-US" sz="2400" dirty="0" smtClean="0">
                <a:latin typeface="微软雅黑" panose="020B0503020204020204" pitchFamily="34" charset="-122"/>
                <a:ea typeface="微软雅黑" panose="020B0503020204020204" pitchFamily="34" charset="-122"/>
              </a:rPr>
              <a:t>是将误差</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样本输出与网络输出之差）按原连接通路反向计算，由梯度下降法调整各层节点的权重和阈值，使误差减小</a:t>
            </a:r>
          </a:p>
        </p:txBody>
      </p:sp>
      <p:sp>
        <p:nvSpPr>
          <p:cNvPr id="132103" name="Line 4"/>
          <p:cNvSpPr>
            <a:spLocks noChangeShapeType="1"/>
          </p:cNvSpPr>
          <p:nvPr/>
        </p:nvSpPr>
        <p:spPr bwMode="auto">
          <a:xfrm>
            <a:off x="6019800" y="1981200"/>
            <a:ext cx="2362200" cy="0"/>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04" name="Rectangle 5"/>
          <p:cNvSpPr>
            <a:spLocks noChangeArrowheads="1"/>
          </p:cNvSpPr>
          <p:nvPr/>
        </p:nvSpPr>
        <p:spPr bwMode="auto">
          <a:xfrm>
            <a:off x="6781800" y="152400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华文新魏" pitchFamily="2" charset="-122"/>
              </a:defRPr>
            </a:lvl1pPr>
            <a:lvl2pPr marL="742950" indent="-285750" eaLnBrk="0" hangingPunct="0">
              <a:defRPr>
                <a:solidFill>
                  <a:schemeClr val="tx1"/>
                </a:solidFill>
                <a:latin typeface="Tahoma" pitchFamily="34" charset="0"/>
                <a:ea typeface="华文新魏" pitchFamily="2" charset="-122"/>
              </a:defRPr>
            </a:lvl2pPr>
            <a:lvl3pPr marL="1143000" indent="-228600" eaLnBrk="0" hangingPunct="0">
              <a:defRPr>
                <a:solidFill>
                  <a:schemeClr val="tx1"/>
                </a:solidFill>
                <a:latin typeface="Tahoma" pitchFamily="34" charset="0"/>
                <a:ea typeface="华文新魏" pitchFamily="2" charset="-122"/>
              </a:defRPr>
            </a:lvl3pPr>
            <a:lvl4pPr marL="1600200" indent="-228600" eaLnBrk="0" hangingPunct="0">
              <a:defRPr>
                <a:solidFill>
                  <a:schemeClr val="tx1"/>
                </a:solidFill>
                <a:latin typeface="Tahoma" pitchFamily="34" charset="0"/>
                <a:ea typeface="华文新魏" pitchFamily="2" charset="-122"/>
              </a:defRPr>
            </a:lvl4pPr>
            <a:lvl5pPr marL="2057400" indent="-228600" eaLnBrk="0" hangingPunct="0">
              <a:defRPr>
                <a:solidFill>
                  <a:schemeClr val="tx1"/>
                </a:solidFill>
                <a:latin typeface="Tahoma" pitchFamily="34" charset="0"/>
                <a:ea typeface="华文新魏" pitchFamily="2" charset="-122"/>
              </a:defRPr>
            </a:lvl5pPr>
            <a:lvl6pPr marL="2514600" indent="-228600" eaLnBrk="0" fontAlgn="base" hangingPunct="0">
              <a:spcBef>
                <a:spcPct val="0"/>
              </a:spcBef>
              <a:spcAft>
                <a:spcPct val="0"/>
              </a:spcAft>
              <a:defRPr>
                <a:solidFill>
                  <a:schemeClr val="tx1"/>
                </a:solidFill>
                <a:latin typeface="Tahoma" pitchFamily="34" charset="0"/>
                <a:ea typeface="华文新魏" pitchFamily="2" charset="-122"/>
              </a:defRPr>
            </a:lvl6pPr>
            <a:lvl7pPr marL="2971800" indent="-228600" eaLnBrk="0" fontAlgn="base" hangingPunct="0">
              <a:spcBef>
                <a:spcPct val="0"/>
              </a:spcBef>
              <a:spcAft>
                <a:spcPct val="0"/>
              </a:spcAft>
              <a:defRPr>
                <a:solidFill>
                  <a:schemeClr val="tx1"/>
                </a:solidFill>
                <a:latin typeface="Tahoma" pitchFamily="34" charset="0"/>
                <a:ea typeface="华文新魏" pitchFamily="2" charset="-122"/>
              </a:defRPr>
            </a:lvl7pPr>
            <a:lvl8pPr marL="3429000" indent="-228600" eaLnBrk="0" fontAlgn="base" hangingPunct="0">
              <a:spcBef>
                <a:spcPct val="0"/>
              </a:spcBef>
              <a:spcAft>
                <a:spcPct val="0"/>
              </a:spcAft>
              <a:defRPr>
                <a:solidFill>
                  <a:schemeClr val="tx1"/>
                </a:solidFill>
                <a:latin typeface="Tahoma" pitchFamily="34" charset="0"/>
                <a:ea typeface="华文新魏" pitchFamily="2" charset="-122"/>
              </a:defRPr>
            </a:lvl8pPr>
            <a:lvl9pPr marL="3886200" indent="-228600" eaLnBrk="0" fontAlgn="base" hangingPunct="0">
              <a:spcBef>
                <a:spcPct val="0"/>
              </a:spcBef>
              <a:spcAft>
                <a:spcPct val="0"/>
              </a:spcAft>
              <a:defRPr>
                <a:solidFill>
                  <a:schemeClr val="tx1"/>
                </a:solidFill>
                <a:latin typeface="Tahoma" pitchFamily="34" charset="0"/>
                <a:ea typeface="华文新魏" pitchFamily="2" charset="-122"/>
              </a:defRPr>
            </a:lvl9pPr>
          </a:lstStyle>
          <a:p>
            <a:pPr eaLnBrk="1" hangingPunct="1"/>
            <a:r>
              <a:rPr kumimoji="1" lang="zh-CN" altLang="en-US" sz="1600" b="1">
                <a:solidFill>
                  <a:srgbClr val="CC0000"/>
                </a:solidFill>
                <a:latin typeface="宋体" pitchFamily="2" charset="-122"/>
                <a:ea typeface="宋体" pitchFamily="2" charset="-122"/>
              </a:rPr>
              <a:t>正向传播</a:t>
            </a:r>
          </a:p>
        </p:txBody>
      </p:sp>
      <p:sp>
        <p:nvSpPr>
          <p:cNvPr id="132105" name="Line 6"/>
          <p:cNvSpPr>
            <a:spLocks noChangeShapeType="1"/>
          </p:cNvSpPr>
          <p:nvPr/>
        </p:nvSpPr>
        <p:spPr bwMode="auto">
          <a:xfrm flipH="1">
            <a:off x="6096000" y="2514600"/>
            <a:ext cx="2209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06" name="Rectangle 7"/>
          <p:cNvSpPr>
            <a:spLocks noChangeArrowheads="1"/>
          </p:cNvSpPr>
          <p:nvPr/>
        </p:nvSpPr>
        <p:spPr bwMode="auto">
          <a:xfrm>
            <a:off x="6781800" y="213360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华文新魏" pitchFamily="2" charset="-122"/>
              </a:defRPr>
            </a:lvl1pPr>
            <a:lvl2pPr marL="742950" indent="-285750" eaLnBrk="0" hangingPunct="0">
              <a:defRPr>
                <a:solidFill>
                  <a:schemeClr val="tx1"/>
                </a:solidFill>
                <a:latin typeface="Tahoma" pitchFamily="34" charset="0"/>
                <a:ea typeface="华文新魏" pitchFamily="2" charset="-122"/>
              </a:defRPr>
            </a:lvl2pPr>
            <a:lvl3pPr marL="1143000" indent="-228600" eaLnBrk="0" hangingPunct="0">
              <a:defRPr>
                <a:solidFill>
                  <a:schemeClr val="tx1"/>
                </a:solidFill>
                <a:latin typeface="Tahoma" pitchFamily="34" charset="0"/>
                <a:ea typeface="华文新魏" pitchFamily="2" charset="-122"/>
              </a:defRPr>
            </a:lvl3pPr>
            <a:lvl4pPr marL="1600200" indent="-228600" eaLnBrk="0" hangingPunct="0">
              <a:defRPr>
                <a:solidFill>
                  <a:schemeClr val="tx1"/>
                </a:solidFill>
                <a:latin typeface="Tahoma" pitchFamily="34" charset="0"/>
                <a:ea typeface="华文新魏" pitchFamily="2" charset="-122"/>
              </a:defRPr>
            </a:lvl4pPr>
            <a:lvl5pPr marL="2057400" indent="-228600" eaLnBrk="0" hangingPunct="0">
              <a:defRPr>
                <a:solidFill>
                  <a:schemeClr val="tx1"/>
                </a:solidFill>
                <a:latin typeface="Tahoma" pitchFamily="34" charset="0"/>
                <a:ea typeface="华文新魏" pitchFamily="2" charset="-122"/>
              </a:defRPr>
            </a:lvl5pPr>
            <a:lvl6pPr marL="2514600" indent="-228600" eaLnBrk="0" fontAlgn="base" hangingPunct="0">
              <a:spcBef>
                <a:spcPct val="0"/>
              </a:spcBef>
              <a:spcAft>
                <a:spcPct val="0"/>
              </a:spcAft>
              <a:defRPr>
                <a:solidFill>
                  <a:schemeClr val="tx1"/>
                </a:solidFill>
                <a:latin typeface="Tahoma" pitchFamily="34" charset="0"/>
                <a:ea typeface="华文新魏" pitchFamily="2" charset="-122"/>
              </a:defRPr>
            </a:lvl6pPr>
            <a:lvl7pPr marL="2971800" indent="-228600" eaLnBrk="0" fontAlgn="base" hangingPunct="0">
              <a:spcBef>
                <a:spcPct val="0"/>
              </a:spcBef>
              <a:spcAft>
                <a:spcPct val="0"/>
              </a:spcAft>
              <a:defRPr>
                <a:solidFill>
                  <a:schemeClr val="tx1"/>
                </a:solidFill>
                <a:latin typeface="Tahoma" pitchFamily="34" charset="0"/>
                <a:ea typeface="华文新魏" pitchFamily="2" charset="-122"/>
              </a:defRPr>
            </a:lvl7pPr>
            <a:lvl8pPr marL="3429000" indent="-228600" eaLnBrk="0" fontAlgn="base" hangingPunct="0">
              <a:spcBef>
                <a:spcPct val="0"/>
              </a:spcBef>
              <a:spcAft>
                <a:spcPct val="0"/>
              </a:spcAft>
              <a:defRPr>
                <a:solidFill>
                  <a:schemeClr val="tx1"/>
                </a:solidFill>
                <a:latin typeface="Tahoma" pitchFamily="34" charset="0"/>
                <a:ea typeface="华文新魏" pitchFamily="2" charset="-122"/>
              </a:defRPr>
            </a:lvl8pPr>
            <a:lvl9pPr marL="3886200" indent="-228600" eaLnBrk="0" fontAlgn="base" hangingPunct="0">
              <a:spcBef>
                <a:spcPct val="0"/>
              </a:spcBef>
              <a:spcAft>
                <a:spcPct val="0"/>
              </a:spcAft>
              <a:defRPr>
                <a:solidFill>
                  <a:schemeClr val="tx1"/>
                </a:solidFill>
                <a:latin typeface="Tahoma" pitchFamily="34" charset="0"/>
                <a:ea typeface="华文新魏" pitchFamily="2" charset="-122"/>
              </a:defRPr>
            </a:lvl9pPr>
          </a:lstStyle>
          <a:p>
            <a:pPr eaLnBrk="1" hangingPunct="1"/>
            <a:r>
              <a:rPr kumimoji="1" lang="zh-CN" altLang="en-US" sz="1600" b="1">
                <a:solidFill>
                  <a:srgbClr val="CC0000"/>
                </a:solidFill>
                <a:latin typeface="宋体" pitchFamily="2" charset="-122"/>
                <a:ea typeface="宋体" pitchFamily="2" charset="-122"/>
              </a:rPr>
              <a:t>反向传播</a:t>
            </a:r>
          </a:p>
        </p:txBody>
      </p:sp>
      <p:pic>
        <p:nvPicPr>
          <p:cNvPr id="132107"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2743200"/>
            <a:ext cx="3200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灯片编号占位符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52</a:t>
            </a:fld>
            <a:endParaRPr lang="en-US" altLang="zh-CN"/>
          </a:p>
        </p:txBody>
      </p:sp>
      <p:sp>
        <p:nvSpPr>
          <p:cNvPr id="16" name="Rectangle 2"/>
          <p:cNvSpPr>
            <a:spLocks noGrp="1" noChangeArrowheads="1"/>
          </p:cNvSpPr>
          <p:nvPr>
            <p:ph type="title"/>
          </p:nvPr>
        </p:nvSpPr>
        <p:spPr>
          <a:xfrm>
            <a:off x="457200" y="-12700"/>
            <a:ext cx="7772400" cy="762000"/>
          </a:xfrm>
        </p:spPr>
        <p:txBody>
          <a:bodyPr/>
          <a:lstStyle/>
          <a:p>
            <a:pPr eaLnBrk="1" hangingPunct="1"/>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spTree>
    <p:extLst>
      <p:ext uri="{BB962C8B-B14F-4D97-AF65-F5344CB8AC3E}">
        <p14:creationId xmlns:p14="http://schemas.microsoft.com/office/powerpoint/2010/main" val="5344233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6" name="Rectangle 3"/>
          <p:cNvSpPr>
            <a:spLocks noGrp="1" noChangeArrowheads="1"/>
          </p:cNvSpPr>
          <p:nvPr>
            <p:ph type="body" idx="1"/>
          </p:nvPr>
        </p:nvSpPr>
        <p:spPr>
          <a:xfrm>
            <a:off x="838200" y="1066800"/>
            <a:ext cx="7696200" cy="2971800"/>
          </a:xfrm>
        </p:spPr>
        <p:txBody>
          <a:bodyPr/>
          <a:lstStyle/>
          <a:p>
            <a:pPr marL="0" indent="0" algn="just" eaLnBrk="1" hangingPunct="1">
              <a:spcBef>
                <a:spcPts val="1200"/>
              </a:spcBef>
              <a:buNone/>
            </a:pPr>
            <a:r>
              <a:rPr lang="zh-CN" altLang="en-US" sz="2400" b="1" dirty="0" smtClean="0">
                <a:solidFill>
                  <a:schemeClr val="folHlink"/>
                </a:solidFill>
                <a:latin typeface="Times New Roman" pitchFamily="18" charset="0"/>
              </a:rPr>
              <a:t>反向传播算法</a:t>
            </a:r>
            <a:r>
              <a:rPr lang="en-US" altLang="zh-CN" sz="2400" b="1" dirty="0" smtClean="0">
                <a:solidFill>
                  <a:schemeClr val="folHlink"/>
                </a:solidFill>
                <a:latin typeface="Times New Roman" pitchFamily="18" charset="0"/>
              </a:rPr>
              <a:t>(Back-Propagation algorithm, BP) </a:t>
            </a:r>
          </a:p>
          <a:p>
            <a:pPr marL="0" indent="0" algn="just" eaLnBrk="1" hangingPunct="1">
              <a:spcBef>
                <a:spcPts val="1200"/>
              </a:spcBef>
              <a:buNone/>
            </a:pPr>
            <a:r>
              <a:rPr lang="en-US" altLang="zh-CN" sz="2400" b="1" dirty="0" smtClean="0">
                <a:latin typeface="Times New Roman" pitchFamily="18" charset="0"/>
              </a:rPr>
              <a:t>BP</a:t>
            </a:r>
            <a:r>
              <a:rPr lang="zh-CN" altLang="en-US" sz="2400" b="1" dirty="0" smtClean="0">
                <a:latin typeface="Times New Roman" pitchFamily="18" charset="0"/>
              </a:rPr>
              <a:t>学习过程：</a:t>
            </a:r>
            <a:endParaRPr lang="en-US" altLang="zh-CN" sz="2400" b="1" dirty="0" smtClean="0">
              <a:latin typeface="Times New Roman" pitchFamily="18" charset="0"/>
            </a:endParaRPr>
          </a:p>
          <a:p>
            <a:pPr marL="0" indent="0" algn="just" eaLnBrk="1" hangingPunct="1">
              <a:spcBef>
                <a:spcPts val="1200"/>
              </a:spcBef>
              <a:buNone/>
            </a:pPr>
            <a:r>
              <a:rPr lang="zh-CN" altLang="en-US" sz="2400" b="1" dirty="0" smtClean="0">
                <a:latin typeface="Times New Roman" pitchFamily="18" charset="0"/>
              </a:rPr>
              <a:t>（</a:t>
            </a:r>
            <a:r>
              <a:rPr lang="en-US" altLang="zh-CN" sz="2400" b="1" dirty="0" smtClean="0">
                <a:latin typeface="Times New Roman" pitchFamily="18" charset="0"/>
              </a:rPr>
              <a:t>1</a:t>
            </a:r>
            <a:r>
              <a:rPr lang="zh-CN" altLang="en-US" sz="2400" b="1" dirty="0" smtClean="0">
                <a:latin typeface="Times New Roman" pitchFamily="18" charset="0"/>
              </a:rPr>
              <a:t>）</a:t>
            </a:r>
            <a:r>
              <a:rPr lang="zh-CN" altLang="en-US" sz="2400" b="1" dirty="0" smtClean="0">
                <a:solidFill>
                  <a:schemeClr val="hlink"/>
                </a:solidFill>
                <a:latin typeface="Times New Roman" pitchFamily="18" charset="0"/>
              </a:rPr>
              <a:t>工作信号正向传播：</a:t>
            </a:r>
            <a:r>
              <a:rPr lang="zh-CN" altLang="en-US" sz="2400" b="1" dirty="0" smtClean="0">
                <a:latin typeface="Times New Roman" pitchFamily="18" charset="0"/>
              </a:rPr>
              <a:t>输入信号从输入层经隐单元，传向输出层，在输出端产生输出信号，这是工作信号的正向传播。在信号的向前传递过程中网络的</a:t>
            </a:r>
            <a:r>
              <a:rPr lang="zh-CN" altLang="en-US" sz="2400" b="1" dirty="0" smtClean="0">
                <a:solidFill>
                  <a:schemeClr val="tx2"/>
                </a:solidFill>
                <a:latin typeface="Times New Roman" pitchFamily="18" charset="0"/>
              </a:rPr>
              <a:t>权重</a:t>
            </a:r>
            <a:r>
              <a:rPr lang="zh-CN" altLang="en-US" sz="2400" b="1" dirty="0" smtClean="0">
                <a:latin typeface="Times New Roman" pitchFamily="18" charset="0"/>
              </a:rPr>
              <a:t>是</a:t>
            </a:r>
            <a:r>
              <a:rPr lang="zh-CN" altLang="en-US" sz="2400" b="1" dirty="0" smtClean="0">
                <a:solidFill>
                  <a:schemeClr val="tx2"/>
                </a:solidFill>
                <a:latin typeface="Times New Roman" pitchFamily="18" charset="0"/>
              </a:rPr>
              <a:t>固定不变</a:t>
            </a:r>
            <a:r>
              <a:rPr lang="zh-CN" altLang="en-US" sz="2400" b="1" dirty="0" smtClean="0">
                <a:latin typeface="Times New Roman" pitchFamily="18" charset="0"/>
              </a:rPr>
              <a:t>的，每一层神经元</a:t>
            </a:r>
            <a:r>
              <a:rPr lang="zh-CN" altLang="en-US" sz="2400" b="1" dirty="0" smtClean="0">
                <a:solidFill>
                  <a:schemeClr val="tx2"/>
                </a:solidFill>
                <a:latin typeface="Times New Roman" pitchFamily="18" charset="0"/>
              </a:rPr>
              <a:t>的状态只影响下一层神经元的状态</a:t>
            </a:r>
            <a:r>
              <a:rPr lang="zh-CN" altLang="en-US" sz="2400" b="1" dirty="0" smtClean="0">
                <a:latin typeface="Times New Roman" pitchFamily="18" charset="0"/>
              </a:rPr>
              <a:t>。如果在输出层不能得到期望的输出，则</a:t>
            </a:r>
            <a:r>
              <a:rPr lang="zh-CN" altLang="en-US" sz="2400" b="1" dirty="0" smtClean="0">
                <a:solidFill>
                  <a:schemeClr val="tx2"/>
                </a:solidFill>
                <a:latin typeface="Times New Roman" pitchFamily="18" charset="0"/>
              </a:rPr>
              <a:t>转入误差信号反向传播</a:t>
            </a:r>
            <a:endParaRPr lang="zh-CN" altLang="en-US" sz="2400" b="1" dirty="0" smtClean="0">
              <a:latin typeface="Times New Roman" pitchFamily="18" charset="0"/>
            </a:endParaRPr>
          </a:p>
        </p:txBody>
      </p:sp>
      <p:sp>
        <p:nvSpPr>
          <p:cNvPr id="7" name="Rectangle 3"/>
          <p:cNvSpPr txBox="1">
            <a:spLocks noChangeArrowheads="1"/>
          </p:cNvSpPr>
          <p:nvPr/>
        </p:nvSpPr>
        <p:spPr bwMode="gray">
          <a:xfrm>
            <a:off x="533400" y="4495800"/>
            <a:ext cx="8001000" cy="18129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eaLnBrk="1" hangingPunct="1">
              <a:buFont typeface="Wingdings" pitchFamily="2" charset="2"/>
              <a:buNone/>
            </a:pPr>
            <a:r>
              <a:rPr lang="zh-CN" altLang="en-US" sz="2400" b="1" kern="0" dirty="0" smtClean="0">
                <a:latin typeface="Times New Roman" pitchFamily="18" charset="0"/>
              </a:rPr>
              <a:t>    （</a:t>
            </a:r>
            <a:r>
              <a:rPr lang="en-US" altLang="zh-CN" sz="2400" b="1" kern="0" dirty="0" smtClean="0">
                <a:latin typeface="Times New Roman" pitchFamily="18" charset="0"/>
              </a:rPr>
              <a:t>2</a:t>
            </a:r>
            <a:r>
              <a:rPr lang="zh-CN" altLang="en-US" sz="2400" b="1" kern="0" dirty="0" smtClean="0">
                <a:latin typeface="Times New Roman" pitchFamily="18" charset="0"/>
              </a:rPr>
              <a:t>）</a:t>
            </a:r>
            <a:r>
              <a:rPr lang="zh-CN" altLang="en-US" sz="2400" b="1" kern="0" dirty="0" smtClean="0">
                <a:solidFill>
                  <a:schemeClr val="hlink"/>
                </a:solidFill>
                <a:latin typeface="Times New Roman" pitchFamily="18" charset="0"/>
              </a:rPr>
              <a:t>误差信号反向传播：</a:t>
            </a:r>
            <a:r>
              <a:rPr lang="zh-CN" altLang="en-US" sz="2400" b="1" kern="0" dirty="0" smtClean="0">
                <a:latin typeface="Times New Roman" pitchFamily="18" charset="0"/>
              </a:rPr>
              <a:t>网络的实际输出与期望输出之间差值即为</a:t>
            </a:r>
            <a:r>
              <a:rPr lang="zh-CN" altLang="en-US" sz="2400" b="1" kern="0" dirty="0" smtClean="0">
                <a:solidFill>
                  <a:schemeClr val="tx2"/>
                </a:solidFill>
                <a:latin typeface="Times New Roman" pitchFamily="18" charset="0"/>
              </a:rPr>
              <a:t>误差信号</a:t>
            </a:r>
            <a:r>
              <a:rPr lang="zh-CN" altLang="en-US" sz="2400" b="1" kern="0" dirty="0" smtClean="0">
                <a:latin typeface="Times New Roman" pitchFamily="18" charset="0"/>
              </a:rPr>
              <a:t>，误差信号由</a:t>
            </a:r>
            <a:r>
              <a:rPr lang="zh-CN" altLang="en-US" sz="2400" b="1" kern="0" dirty="0" smtClean="0">
                <a:solidFill>
                  <a:schemeClr val="tx2"/>
                </a:solidFill>
                <a:latin typeface="Times New Roman" pitchFamily="18" charset="0"/>
              </a:rPr>
              <a:t>输出端</a:t>
            </a:r>
            <a:r>
              <a:rPr lang="zh-CN" altLang="en-US" sz="2400" b="1" kern="0" dirty="0" smtClean="0">
                <a:latin typeface="Times New Roman" pitchFamily="18" charset="0"/>
              </a:rPr>
              <a:t>开始逐层</a:t>
            </a:r>
            <a:r>
              <a:rPr lang="zh-CN" altLang="en-US" sz="2400" b="1" kern="0" dirty="0" smtClean="0">
                <a:solidFill>
                  <a:schemeClr val="tx2"/>
                </a:solidFill>
                <a:latin typeface="Times New Roman" pitchFamily="18" charset="0"/>
              </a:rPr>
              <a:t>向后传播</a:t>
            </a:r>
            <a:r>
              <a:rPr lang="zh-CN" altLang="en-US" sz="2400" b="1" kern="0" dirty="0" smtClean="0">
                <a:latin typeface="Times New Roman" pitchFamily="18" charset="0"/>
              </a:rPr>
              <a:t>，这是误差信号的反向传播。在误差信号反向传播的过程中，</a:t>
            </a:r>
            <a:r>
              <a:rPr lang="zh-CN" altLang="en-US" sz="2400" b="1" kern="0" dirty="0" smtClean="0">
                <a:solidFill>
                  <a:srgbClr val="000000"/>
                </a:solidFill>
                <a:latin typeface="Times New Roman" pitchFamily="18" charset="0"/>
              </a:rPr>
              <a:t>网络的</a:t>
            </a:r>
            <a:r>
              <a:rPr lang="zh-CN" altLang="en-US" sz="2400" b="1" kern="0" dirty="0" smtClean="0">
                <a:solidFill>
                  <a:schemeClr val="tx2"/>
                </a:solidFill>
                <a:latin typeface="Times New Roman" pitchFamily="18" charset="0"/>
              </a:rPr>
              <a:t>权重</a:t>
            </a:r>
            <a:r>
              <a:rPr lang="zh-CN" altLang="en-US" sz="2400" b="1" kern="0" dirty="0" smtClean="0">
                <a:latin typeface="Times New Roman" pitchFamily="18" charset="0"/>
              </a:rPr>
              <a:t>由</a:t>
            </a:r>
            <a:r>
              <a:rPr lang="zh-CN" altLang="en-US" sz="2400" b="1" kern="0" dirty="0" smtClean="0">
                <a:solidFill>
                  <a:schemeClr val="tx2"/>
                </a:solidFill>
                <a:latin typeface="Times New Roman" pitchFamily="18" charset="0"/>
              </a:rPr>
              <a:t>误差反馈</a:t>
            </a:r>
            <a:r>
              <a:rPr lang="zh-CN" altLang="en-US" sz="2400" b="1" kern="0" dirty="0" smtClean="0">
                <a:latin typeface="Times New Roman" pitchFamily="18" charset="0"/>
              </a:rPr>
              <a:t>进行</a:t>
            </a:r>
            <a:r>
              <a:rPr lang="zh-CN" altLang="en-US" sz="2400" b="1" kern="0" dirty="0" smtClean="0">
                <a:solidFill>
                  <a:schemeClr val="tx2"/>
                </a:solidFill>
                <a:latin typeface="Times New Roman" pitchFamily="18" charset="0"/>
              </a:rPr>
              <a:t>调节</a:t>
            </a:r>
            <a:r>
              <a:rPr lang="zh-CN" altLang="en-US" sz="2400" b="1" kern="0" dirty="0" smtClean="0">
                <a:latin typeface="Times New Roman" pitchFamily="18" charset="0"/>
              </a:rPr>
              <a:t>。通过权重的不断修正使网络的</a:t>
            </a:r>
            <a:r>
              <a:rPr lang="zh-CN" altLang="en-US" sz="2400" b="1" kern="0" dirty="0" smtClean="0">
                <a:solidFill>
                  <a:schemeClr val="tx2"/>
                </a:solidFill>
                <a:latin typeface="Times New Roman" pitchFamily="18" charset="0"/>
              </a:rPr>
              <a:t>实际输出</a:t>
            </a:r>
            <a:r>
              <a:rPr lang="zh-CN" altLang="en-US" sz="2400" b="1" kern="0" dirty="0" smtClean="0">
                <a:latin typeface="Times New Roman" pitchFamily="18" charset="0"/>
              </a:rPr>
              <a:t>更接近</a:t>
            </a:r>
            <a:r>
              <a:rPr lang="zh-CN" altLang="en-US" sz="2400" b="1" kern="0" dirty="0" smtClean="0">
                <a:solidFill>
                  <a:schemeClr val="tx2"/>
                </a:solidFill>
                <a:latin typeface="Times New Roman" pitchFamily="18" charset="0"/>
              </a:rPr>
              <a:t>期望输出</a:t>
            </a:r>
            <a:r>
              <a:rPr lang="zh-CN" altLang="en-US" sz="2400" b="1" kern="0" dirty="0" smtClean="0">
                <a:latin typeface="Times New Roman" pitchFamily="18" charset="0"/>
              </a:rPr>
              <a:t> </a:t>
            </a:r>
          </a:p>
        </p:txBody>
      </p:sp>
      <p:sp>
        <p:nvSpPr>
          <p:cNvPr id="8" name="灯片编号占位符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53</a:t>
            </a:fld>
            <a:endParaRPr lang="en-US" altLang="zh-CN"/>
          </a:p>
        </p:txBody>
      </p:sp>
      <p:sp>
        <p:nvSpPr>
          <p:cNvPr id="10" name="Rectangle 2"/>
          <p:cNvSpPr>
            <a:spLocks noGrp="1" noChangeArrowheads="1"/>
          </p:cNvSpPr>
          <p:nvPr>
            <p:ph type="title"/>
          </p:nvPr>
        </p:nvSpPr>
        <p:spPr>
          <a:xfrm>
            <a:off x="457200" y="-12700"/>
            <a:ext cx="7772400" cy="762000"/>
          </a:xfrm>
        </p:spPr>
        <p:txBody>
          <a:bodyPr/>
          <a:lstStyle/>
          <a:p>
            <a:pPr eaLnBrk="1" hangingPunct="1"/>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spTree>
    <p:extLst>
      <p:ext uri="{BB962C8B-B14F-4D97-AF65-F5344CB8AC3E}">
        <p14:creationId xmlns:p14="http://schemas.microsoft.com/office/powerpoint/2010/main" val="32574809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1006" y="4267200"/>
            <a:ext cx="8231994"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54</a:t>
            </a:fld>
            <a:endParaRPr lang="en-US" altLang="zh-CN"/>
          </a:p>
        </p:txBody>
      </p:sp>
      <p:pic>
        <p:nvPicPr>
          <p:cNvPr id="185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006" y="914400"/>
            <a:ext cx="8155794"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Grp="1" noChangeArrowheads="1"/>
          </p:cNvSpPr>
          <p:nvPr>
            <p:ph type="title"/>
          </p:nvPr>
        </p:nvSpPr>
        <p:spPr>
          <a:xfrm>
            <a:off x="457200" y="-12700"/>
            <a:ext cx="7772400" cy="762000"/>
          </a:xfrm>
        </p:spPr>
        <p:txBody>
          <a:bodyPr/>
          <a:lstStyle/>
          <a:p>
            <a:pPr eaLnBrk="1" hangingPunct="1"/>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869529"/>
            <a:ext cx="6553200" cy="4988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0986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55</a:t>
            </a:fld>
            <a:endParaRPr lang="en-US" altLang="zh-CN"/>
          </a:p>
        </p:txBody>
      </p:sp>
      <p:pic>
        <p:nvPicPr>
          <p:cNvPr id="186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599"/>
            <a:ext cx="8153400" cy="3490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Grp="1" noChangeArrowheads="1"/>
          </p:cNvSpPr>
          <p:nvPr>
            <p:ph type="title"/>
          </p:nvPr>
        </p:nvSpPr>
        <p:spPr>
          <a:xfrm>
            <a:off x="457200" y="-12700"/>
            <a:ext cx="7772400" cy="762000"/>
          </a:xfrm>
        </p:spPr>
        <p:txBody>
          <a:bodyPr/>
          <a:lstStyle/>
          <a:p>
            <a:pPr eaLnBrk="1" hangingPunct="1"/>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spTree>
    <p:extLst>
      <p:ext uri="{BB962C8B-B14F-4D97-AF65-F5344CB8AC3E}">
        <p14:creationId xmlns:p14="http://schemas.microsoft.com/office/powerpoint/2010/main" val="28538249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4267200"/>
            <a:ext cx="83058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202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5867400" cy="329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6019800"/>
            <a:ext cx="4876801" cy="697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7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62400"/>
            <a:ext cx="5879698" cy="2132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2"/>
          <p:cNvSpPr>
            <a:spLocks noGrp="1" noChangeArrowheads="1"/>
          </p:cNvSpPr>
          <p:nvPr>
            <p:ph type="title"/>
          </p:nvPr>
        </p:nvSpPr>
        <p:spPr>
          <a:xfrm>
            <a:off x="457200" y="-12700"/>
            <a:ext cx="7772400" cy="762000"/>
          </a:xfrm>
        </p:spPr>
        <p:txBody>
          <a:bodyPr/>
          <a:lstStyle/>
          <a:p>
            <a:pPr eaLnBrk="1" hangingPunct="1"/>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spTree>
    <p:extLst>
      <p:ext uri="{BB962C8B-B14F-4D97-AF65-F5344CB8AC3E}">
        <p14:creationId xmlns:p14="http://schemas.microsoft.com/office/powerpoint/2010/main" val="11315594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7200" y="4267200"/>
            <a:ext cx="83058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57</a:t>
            </a:fld>
            <a:endParaRPr lang="en-US" altLang="zh-CN"/>
          </a:p>
        </p:txBody>
      </p:sp>
      <p:pic>
        <p:nvPicPr>
          <p:cNvPr id="203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65200"/>
            <a:ext cx="6639263" cy="398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954656"/>
            <a:ext cx="6648450" cy="190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Grp="1" noChangeArrowheads="1"/>
          </p:cNvSpPr>
          <p:nvPr>
            <p:ph type="title"/>
          </p:nvPr>
        </p:nvSpPr>
        <p:spPr>
          <a:xfrm>
            <a:off x="457200" y="-12700"/>
            <a:ext cx="7772400" cy="762000"/>
          </a:xfrm>
        </p:spPr>
        <p:txBody>
          <a:bodyPr/>
          <a:lstStyle/>
          <a:p>
            <a:pPr eaLnBrk="1" hangingPunct="1"/>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spTree>
    <p:extLst>
      <p:ext uri="{BB962C8B-B14F-4D97-AF65-F5344CB8AC3E}">
        <p14:creationId xmlns:p14="http://schemas.microsoft.com/office/powerpoint/2010/main" val="11315594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54036" y="4267200"/>
            <a:ext cx="8208964"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58</a:t>
            </a:fld>
            <a:endParaRPr lang="en-US" altLang="zh-CN"/>
          </a:p>
        </p:txBody>
      </p:sp>
      <p:pic>
        <p:nvPicPr>
          <p:cNvPr id="204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27215"/>
            <a:ext cx="5603875" cy="28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931" y="3810000"/>
            <a:ext cx="378266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2"/>
          <p:cNvSpPr>
            <a:spLocks noGrp="1" noChangeArrowheads="1"/>
          </p:cNvSpPr>
          <p:nvPr>
            <p:ph type="title"/>
          </p:nvPr>
        </p:nvSpPr>
        <p:spPr>
          <a:xfrm>
            <a:off x="457200" y="-12700"/>
            <a:ext cx="7772400" cy="762000"/>
          </a:xfrm>
        </p:spPr>
        <p:txBody>
          <a:bodyPr/>
          <a:lstStyle/>
          <a:p>
            <a:pPr eaLnBrk="1" hangingPunct="1"/>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spTree>
    <p:extLst>
      <p:ext uri="{BB962C8B-B14F-4D97-AF65-F5344CB8AC3E}">
        <p14:creationId xmlns:p14="http://schemas.microsoft.com/office/powerpoint/2010/main" val="11315594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59</a:t>
            </a:fld>
            <a:endParaRPr lang="en-US" altLang="zh-CN"/>
          </a:p>
        </p:txBody>
      </p:sp>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1219200"/>
            <a:ext cx="7804150" cy="240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3781509"/>
            <a:ext cx="5991225" cy="2314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a:spLocks noGrp="1" noChangeArrowheads="1"/>
          </p:cNvSpPr>
          <p:nvPr>
            <p:ph type="title"/>
          </p:nvPr>
        </p:nvSpPr>
        <p:spPr>
          <a:xfrm>
            <a:off x="457200" y="-12700"/>
            <a:ext cx="7772400" cy="762000"/>
          </a:xfrm>
        </p:spPr>
        <p:txBody>
          <a:bodyPr/>
          <a:lstStyle/>
          <a:p>
            <a:pPr eaLnBrk="1" hangingPunct="1"/>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spTree>
    <p:extLst>
      <p:ext uri="{BB962C8B-B14F-4D97-AF65-F5344CB8AC3E}">
        <p14:creationId xmlns:p14="http://schemas.microsoft.com/office/powerpoint/2010/main" val="1131559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2" name="Rectangle 3"/>
          <p:cNvSpPr>
            <a:spLocks noGrp="1" noChangeArrowheads="1"/>
          </p:cNvSpPr>
          <p:nvPr>
            <p:ph type="body" idx="1"/>
          </p:nvPr>
        </p:nvSpPr>
        <p:spPr>
          <a:xfrm>
            <a:off x="685800" y="1143000"/>
            <a:ext cx="7772400" cy="4953000"/>
          </a:xfrm>
        </p:spPr>
        <p:txBody>
          <a:bodyPr/>
          <a:lstStyle/>
          <a:p>
            <a:pPr eaLnBrk="1" hangingPunct="1">
              <a:spcBef>
                <a:spcPts val="1200"/>
              </a:spcBef>
              <a:buClr>
                <a:srgbClr val="CC3300"/>
              </a:buClr>
              <a:buFont typeface="Wingdings" pitchFamily="2" charset="2"/>
              <a:buChar char="q"/>
            </a:pPr>
            <a:r>
              <a:rPr lang="zh-CN" altLang="en-US" sz="2800" dirty="0" smtClean="0">
                <a:solidFill>
                  <a:srgbClr val="CC3300"/>
                </a:solidFill>
                <a:latin typeface="微软雅黑" panose="020B0503020204020204" pitchFamily="34" charset="-122"/>
                <a:ea typeface="微软雅黑" panose="020B0503020204020204" pitchFamily="34" charset="-122"/>
              </a:rPr>
              <a:t>人的思维由脑完成</a:t>
            </a:r>
          </a:p>
          <a:p>
            <a:pPr eaLnBrk="1" hangingPunct="1">
              <a:spcBef>
                <a:spcPts val="1200"/>
              </a:spcBef>
              <a:buClr>
                <a:srgbClr val="CC3300"/>
              </a:buClr>
              <a:buFont typeface="Wingdings" pitchFamily="2" charset="2"/>
              <a:buNone/>
            </a:pPr>
            <a:r>
              <a:rPr lang="zh-CN" altLang="en-US" sz="2800" dirty="0" smtClean="0">
                <a:latin typeface="微软雅黑" panose="020B0503020204020204" pitchFamily="34" charset="-122"/>
                <a:ea typeface="微软雅黑" panose="020B0503020204020204" pitchFamily="34" charset="-122"/>
              </a:rPr>
              <a:t>   人脑约由</a:t>
            </a:r>
            <a:r>
              <a:rPr lang="en-US" altLang="zh-CN" sz="2400" dirty="0" smtClean="0">
                <a:latin typeface="微软雅黑" panose="020B0503020204020204" pitchFamily="34" charset="-122"/>
                <a:ea typeface="微软雅黑" panose="020B0503020204020204" pitchFamily="34" charset="-122"/>
              </a:rPr>
              <a:t>10^11</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10^12</a:t>
            </a:r>
            <a:r>
              <a:rPr lang="zh-CN" altLang="en-US" sz="2800" dirty="0" smtClean="0">
                <a:latin typeface="微软雅黑" panose="020B0503020204020204" pitchFamily="34" charset="-122"/>
                <a:ea typeface="微软雅黑" panose="020B0503020204020204" pitchFamily="34" charset="-122"/>
              </a:rPr>
              <a:t>个神经元组成，每个神经元约与</a:t>
            </a:r>
            <a:r>
              <a:rPr lang="en-US" altLang="zh-CN" sz="2400" dirty="0" smtClean="0">
                <a:latin typeface="微软雅黑" panose="020B0503020204020204" pitchFamily="34" charset="-122"/>
                <a:ea typeface="微软雅黑" panose="020B0503020204020204" pitchFamily="34" charset="-122"/>
              </a:rPr>
              <a:t>10^4</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10^5</a:t>
            </a:r>
            <a:r>
              <a:rPr lang="zh-CN" altLang="en-US" sz="2800" dirty="0" smtClean="0">
                <a:latin typeface="微软雅黑" panose="020B0503020204020204" pitchFamily="34" charset="-122"/>
                <a:ea typeface="微软雅黑" panose="020B0503020204020204" pitchFamily="34" charset="-122"/>
              </a:rPr>
              <a:t>个神经元连接，能接受并处理信息。因此，</a:t>
            </a:r>
            <a:r>
              <a:rPr lang="zh-CN" altLang="en-US" sz="2800" dirty="0" smtClean="0">
                <a:solidFill>
                  <a:srgbClr val="0000FF"/>
                </a:solidFill>
                <a:latin typeface="微软雅黑" panose="020B0503020204020204" pitchFamily="34" charset="-122"/>
                <a:ea typeface="微软雅黑" panose="020B0503020204020204" pitchFamily="34" charset="-122"/>
              </a:rPr>
              <a:t>人脑是复杂的信息并行加工处理巨系统</a:t>
            </a:r>
          </a:p>
          <a:p>
            <a:pPr eaLnBrk="1" hangingPunct="1">
              <a:spcBef>
                <a:spcPts val="1200"/>
              </a:spcBef>
              <a:buClr>
                <a:srgbClr val="CC3300"/>
              </a:buClr>
              <a:buFont typeface="Wingdings" pitchFamily="2" charset="2"/>
              <a:buChar char="q"/>
            </a:pPr>
            <a:r>
              <a:rPr lang="zh-CN" altLang="en-US" sz="2800" dirty="0" smtClean="0">
                <a:solidFill>
                  <a:srgbClr val="CC3300"/>
                </a:solidFill>
                <a:latin typeface="微软雅黑" panose="020B0503020204020204" pitchFamily="34" charset="-122"/>
                <a:ea typeface="微软雅黑" panose="020B0503020204020204" pitchFamily="34" charset="-122"/>
              </a:rPr>
              <a:t>人脑</a:t>
            </a:r>
          </a:p>
          <a:p>
            <a:pPr eaLnBrk="1" hangingPunct="1">
              <a:spcBef>
                <a:spcPts val="1200"/>
              </a:spcBef>
              <a:buClr>
                <a:srgbClr val="CC3300"/>
              </a:buClr>
              <a:buFont typeface="Wingdings" pitchFamily="2" charset="2"/>
              <a:buNone/>
            </a:pPr>
            <a:r>
              <a:rPr lang="zh-CN" altLang="en-US" sz="2800" dirty="0" smtClean="0">
                <a:latin typeface="微软雅黑" panose="020B0503020204020204" pitchFamily="34" charset="-122"/>
                <a:ea typeface="微软雅黑" panose="020B0503020204020204" pitchFamily="34" charset="-122"/>
              </a:rPr>
              <a:t>   可通过</a:t>
            </a:r>
            <a:r>
              <a:rPr lang="zh-CN" altLang="en-US" sz="2800" dirty="0" smtClean="0">
                <a:solidFill>
                  <a:srgbClr val="0000FF"/>
                </a:solidFill>
                <a:latin typeface="微软雅黑" panose="020B0503020204020204" pitchFamily="34" charset="-122"/>
                <a:ea typeface="微软雅黑" panose="020B0503020204020204" pitchFamily="34" charset="-122"/>
              </a:rPr>
              <a:t>自组织、自学习，</a:t>
            </a:r>
            <a:r>
              <a:rPr lang="zh-CN" altLang="en-US" sz="2800" dirty="0" smtClean="0">
                <a:latin typeface="微软雅黑" panose="020B0503020204020204" pitchFamily="34" charset="-122"/>
                <a:ea typeface="微软雅黑" panose="020B0503020204020204" pitchFamily="34" charset="-122"/>
              </a:rPr>
              <a:t>不断适应外界环境的变化。其自组织、自学习性来源于神经网络结构的</a:t>
            </a:r>
            <a:r>
              <a:rPr lang="zh-CN" altLang="en-US" sz="2800" dirty="0" smtClean="0">
                <a:solidFill>
                  <a:srgbClr val="0000FF"/>
                </a:solidFill>
                <a:latin typeface="微软雅黑" panose="020B0503020204020204" pitchFamily="34" charset="-122"/>
                <a:ea typeface="微软雅黑" panose="020B0503020204020204" pitchFamily="34" charset="-122"/>
              </a:rPr>
              <a:t>可塑性</a:t>
            </a:r>
            <a:r>
              <a:rPr lang="zh-CN" altLang="en-US" sz="2800" dirty="0" smtClean="0">
                <a:latin typeface="微软雅黑" panose="020B0503020204020204" pitchFamily="34" charset="-122"/>
                <a:ea typeface="微软雅黑" panose="020B0503020204020204" pitchFamily="34" charset="-122"/>
              </a:rPr>
              <a:t>，主要反映在神经元之间连接强度的</a:t>
            </a:r>
            <a:r>
              <a:rPr lang="zh-CN" altLang="en-US" sz="2800" dirty="0" smtClean="0">
                <a:solidFill>
                  <a:srgbClr val="0000FF"/>
                </a:solidFill>
                <a:latin typeface="微软雅黑" panose="020B0503020204020204" pitchFamily="34" charset="-122"/>
                <a:ea typeface="微软雅黑" panose="020B0503020204020204" pitchFamily="34" charset="-122"/>
              </a:rPr>
              <a:t>可变性</a:t>
            </a:r>
            <a:r>
              <a:rPr lang="zh-CN" altLang="en-US" sz="2800" dirty="0" smtClean="0">
                <a:latin typeface="微软雅黑" panose="020B0503020204020204" pitchFamily="34" charset="-122"/>
                <a:ea typeface="微软雅黑" panose="020B0503020204020204" pitchFamily="34" charset="-122"/>
              </a:rPr>
              <a:t>上</a:t>
            </a:r>
          </a:p>
        </p:txBody>
      </p:sp>
      <p:sp>
        <p:nvSpPr>
          <p:cNvPr id="9"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6</a:t>
            </a:fld>
            <a:endParaRPr lang="en-US" altLang="zh-CN" dirty="0"/>
          </a:p>
        </p:txBody>
      </p:sp>
      <p:sp>
        <p:nvSpPr>
          <p:cNvPr id="11" name="Rectangle 2"/>
          <p:cNvSpPr>
            <a:spLocks noGrp="1" noChangeArrowheads="1"/>
          </p:cNvSpPr>
          <p:nvPr>
            <p:ph type="title"/>
          </p:nvPr>
        </p:nvSpPr>
        <p:spPr>
          <a:xfrm>
            <a:off x="685800" y="76200"/>
            <a:ext cx="7772400" cy="838200"/>
          </a:xfrm>
        </p:spPr>
        <p:txBody>
          <a:bodyPr/>
          <a:lstStyle/>
          <a:p>
            <a:pPr eaLnBrk="1" hangingPunct="1"/>
            <a:r>
              <a:rPr lang="zh-CN" altLang="en-US" sz="3200" b="1" dirty="0" smtClean="0">
                <a:solidFill>
                  <a:schemeClr val="tx1"/>
                </a:solidFill>
                <a:latin typeface="微软雅黑" panose="020B0503020204020204" pitchFamily="34" charset="-122"/>
                <a:ea typeface="微软雅黑" panose="020B0503020204020204" pitchFamily="34" charset="-122"/>
              </a:rPr>
              <a:t> 生物神经网络</a:t>
            </a:r>
          </a:p>
        </p:txBody>
      </p:sp>
    </p:spTree>
    <p:extLst>
      <p:ext uri="{BB962C8B-B14F-4D97-AF65-F5344CB8AC3E}">
        <p14:creationId xmlns:p14="http://schemas.microsoft.com/office/powerpoint/2010/main" val="21019282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60</a:t>
            </a:fld>
            <a:endParaRPr lang="en-US" altLang="zh-CN"/>
          </a:p>
        </p:txBody>
      </p:sp>
      <p:pic>
        <p:nvPicPr>
          <p:cNvPr id="187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295400"/>
            <a:ext cx="8158863"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Grp="1" noChangeArrowheads="1"/>
          </p:cNvSpPr>
          <p:nvPr>
            <p:ph type="title"/>
          </p:nvPr>
        </p:nvSpPr>
        <p:spPr>
          <a:xfrm>
            <a:off x="457200" y="-12700"/>
            <a:ext cx="7772400" cy="762000"/>
          </a:xfrm>
        </p:spPr>
        <p:txBody>
          <a:bodyPr/>
          <a:lstStyle/>
          <a:p>
            <a:pPr eaLnBrk="1" hangingPunct="1"/>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学习算法</a:t>
            </a:r>
          </a:p>
        </p:txBody>
      </p:sp>
    </p:spTree>
    <p:extLst>
      <p:ext uri="{BB962C8B-B14F-4D97-AF65-F5344CB8AC3E}">
        <p14:creationId xmlns:p14="http://schemas.microsoft.com/office/powerpoint/2010/main" val="4181277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More about BP Networks …</a:t>
            </a:r>
            <a:endParaRPr lang="zh-CN" altLang="en-US" dirty="0"/>
          </a:p>
        </p:txBody>
      </p:sp>
      <p:sp>
        <p:nvSpPr>
          <p:cNvPr id="3" name="内容占位符 2"/>
          <p:cNvSpPr>
            <a:spLocks noGrp="1"/>
          </p:cNvSpPr>
          <p:nvPr>
            <p:ph idx="1"/>
          </p:nvPr>
        </p:nvSpPr>
        <p:spPr>
          <a:xfrm>
            <a:off x="533400" y="914400"/>
            <a:ext cx="8001000" cy="5670143"/>
          </a:xfrm>
        </p:spPr>
        <p:txBody>
          <a:bodyPr>
            <a:noAutofit/>
          </a:bodyPr>
          <a:lstStyle/>
          <a:p>
            <a:pPr>
              <a:lnSpc>
                <a:spcPct val="134000"/>
              </a:lnSpc>
            </a:pPr>
            <a:r>
              <a:rPr lang="en-AU" altLang="zh-CN" sz="2000" dirty="0" smtClean="0"/>
              <a:t>Convergence and Local Minima</a:t>
            </a:r>
          </a:p>
          <a:p>
            <a:pPr lvl="1">
              <a:lnSpc>
                <a:spcPct val="134000"/>
              </a:lnSpc>
            </a:pPr>
            <a:r>
              <a:rPr lang="en-AU" altLang="zh-CN" sz="2000" dirty="0" smtClean="0"/>
              <a:t>The search space is likely to be highly multimodal</a:t>
            </a:r>
          </a:p>
          <a:p>
            <a:pPr lvl="1">
              <a:lnSpc>
                <a:spcPct val="134000"/>
              </a:lnSpc>
            </a:pPr>
            <a:r>
              <a:rPr lang="en-AU" altLang="zh-CN" sz="2000" dirty="0" smtClean="0"/>
              <a:t>May easily get stuck at a local solution</a:t>
            </a:r>
          </a:p>
          <a:p>
            <a:pPr lvl="1">
              <a:lnSpc>
                <a:spcPct val="134000"/>
              </a:lnSpc>
            </a:pPr>
            <a:r>
              <a:rPr lang="en-AU" altLang="zh-CN" sz="2000" dirty="0" smtClean="0"/>
              <a:t>Need multiple trials with different initial weights</a:t>
            </a:r>
          </a:p>
          <a:p>
            <a:pPr>
              <a:lnSpc>
                <a:spcPct val="134000"/>
              </a:lnSpc>
            </a:pPr>
            <a:r>
              <a:rPr lang="en-AU" altLang="zh-CN" sz="2000" dirty="0" smtClean="0"/>
              <a:t>Evolving Neural Networks</a:t>
            </a:r>
          </a:p>
          <a:p>
            <a:pPr lvl="1">
              <a:lnSpc>
                <a:spcPct val="134000"/>
              </a:lnSpc>
            </a:pPr>
            <a:r>
              <a:rPr lang="en-AU" altLang="zh-CN" sz="2000" dirty="0" smtClean="0"/>
              <a:t>Black-box optimization techniques (e.g., Genetic Algorithms)</a:t>
            </a:r>
          </a:p>
          <a:p>
            <a:pPr lvl="1">
              <a:lnSpc>
                <a:spcPct val="134000"/>
              </a:lnSpc>
            </a:pPr>
            <a:r>
              <a:rPr lang="en-AU" altLang="zh-CN" sz="2000" dirty="0" smtClean="0"/>
              <a:t>Usually better accuracy</a:t>
            </a:r>
          </a:p>
          <a:p>
            <a:pPr lvl="1">
              <a:lnSpc>
                <a:spcPct val="134000"/>
              </a:lnSpc>
            </a:pPr>
            <a:r>
              <a:rPr lang="en-AU" altLang="zh-CN" sz="2000" dirty="0" smtClean="0"/>
              <a:t>Can do some advanced training (e.g., structure + parameter).</a:t>
            </a:r>
          </a:p>
          <a:p>
            <a:pPr lvl="1" algn="just">
              <a:lnSpc>
                <a:spcPct val="134000"/>
              </a:lnSpc>
            </a:pPr>
            <a:r>
              <a:rPr lang="en-AU" altLang="zh-CN" sz="2000" dirty="0" smtClean="0"/>
              <a:t>Xin Yao (1999) “</a:t>
            </a:r>
            <a:r>
              <a:rPr lang="en-AU" altLang="zh-CN" sz="2000" dirty="0" smtClean="0">
                <a:solidFill>
                  <a:srgbClr val="C00000"/>
                </a:solidFill>
              </a:rPr>
              <a:t>Evolving Artificial Neural Networks</a:t>
            </a:r>
            <a:r>
              <a:rPr lang="en-AU" altLang="zh-CN" sz="2000" dirty="0" smtClean="0"/>
              <a:t>”, </a:t>
            </a:r>
            <a:r>
              <a:rPr lang="en-AU" altLang="zh-CN" sz="2000" i="1" dirty="0" smtClean="0"/>
              <a:t>Proceedings of the IEEE</a:t>
            </a:r>
            <a:r>
              <a:rPr lang="en-AU" altLang="zh-CN" sz="2000" dirty="0" smtClean="0"/>
              <a:t>, pp. 1423-1447</a:t>
            </a:r>
          </a:p>
          <a:p>
            <a:pPr>
              <a:lnSpc>
                <a:spcPct val="134000"/>
              </a:lnSpc>
            </a:pPr>
            <a:r>
              <a:rPr lang="en-AU" altLang="zh-CN" sz="2000" dirty="0" smtClean="0"/>
              <a:t>Representational Power</a:t>
            </a:r>
          </a:p>
          <a:p>
            <a:pPr>
              <a:lnSpc>
                <a:spcPct val="120000"/>
              </a:lnSpc>
            </a:pPr>
            <a:r>
              <a:rPr lang="en-AU" altLang="zh-CN" sz="2000" dirty="0" smtClean="0"/>
              <a:t>Deep Learning</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61</a:t>
            </a:fld>
            <a:endParaRPr lang="en-US" altLang="zh-C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More about BP Networks …</a:t>
            </a:r>
            <a:endParaRPr lang="zh-CN" altLang="en-US" dirty="0"/>
          </a:p>
        </p:txBody>
      </p:sp>
      <p:sp>
        <p:nvSpPr>
          <p:cNvPr id="3" name="内容占位符 2"/>
          <p:cNvSpPr>
            <a:spLocks noGrp="1"/>
          </p:cNvSpPr>
          <p:nvPr>
            <p:ph idx="1"/>
          </p:nvPr>
        </p:nvSpPr>
        <p:spPr>
          <a:xfrm>
            <a:off x="609600" y="1078365"/>
            <a:ext cx="8305800" cy="3493635"/>
          </a:xfrm>
        </p:spPr>
        <p:txBody>
          <a:bodyPr>
            <a:noAutofit/>
          </a:bodyPr>
          <a:lstStyle/>
          <a:p>
            <a:r>
              <a:rPr lang="en-AU" altLang="zh-CN" sz="2000" dirty="0" smtClean="0"/>
              <a:t>Overfitting</a:t>
            </a:r>
          </a:p>
          <a:p>
            <a:pPr lvl="1"/>
            <a:r>
              <a:rPr lang="en-AU" altLang="zh-CN" sz="2000" dirty="0" smtClean="0"/>
              <a:t>Tend to occur during later iterations</a:t>
            </a:r>
          </a:p>
          <a:p>
            <a:pPr lvl="1"/>
            <a:r>
              <a:rPr lang="en-AU" altLang="zh-CN" sz="2000" dirty="0" smtClean="0"/>
              <a:t>Use validation dataset to terminate the training when necessary</a:t>
            </a:r>
          </a:p>
          <a:p>
            <a:r>
              <a:rPr lang="en-AU" altLang="zh-CN" sz="2000" dirty="0" smtClean="0"/>
              <a:t>Practical Considerations</a:t>
            </a:r>
          </a:p>
          <a:p>
            <a:pPr lvl="1"/>
            <a:r>
              <a:rPr lang="en-AU" altLang="zh-CN" sz="2000" dirty="0" smtClean="0"/>
              <a:t>Momentum</a:t>
            </a:r>
            <a:endParaRPr lang="zh-CN" altLang="en-US" sz="2000" dirty="0" smtClean="0"/>
          </a:p>
          <a:p>
            <a:pPr lvl="1"/>
            <a:r>
              <a:rPr lang="en-AU" altLang="zh-CN" sz="2000" dirty="0" smtClean="0"/>
              <a:t>Adaptive learning rate</a:t>
            </a:r>
          </a:p>
          <a:p>
            <a:pPr lvl="2"/>
            <a:r>
              <a:rPr lang="en-AU" altLang="zh-CN" sz="2000" dirty="0" smtClean="0"/>
              <a:t>Small:  slow convergence, easy to get stuck</a:t>
            </a:r>
          </a:p>
          <a:p>
            <a:pPr lvl="2"/>
            <a:r>
              <a:rPr lang="en-AU" altLang="zh-CN" sz="2000" dirty="0" smtClean="0"/>
              <a:t>Large:  fast convergence, unstable</a:t>
            </a:r>
            <a:endParaRPr lang="zh-CN" altLang="en-US" sz="700"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62</a:t>
            </a:fld>
            <a:endParaRPr lang="en-US" altLang="zh-CN" dirty="0"/>
          </a:p>
        </p:txBody>
      </p:sp>
      <p:graphicFrame>
        <p:nvGraphicFramePr>
          <p:cNvPr id="159747" name="Object 3"/>
          <p:cNvGraphicFramePr>
            <a:graphicFrameLocks noChangeAspect="1"/>
          </p:cNvGraphicFramePr>
          <p:nvPr>
            <p:extLst>
              <p:ext uri="{D42A27DB-BD31-4B8C-83A1-F6EECF244321}">
                <p14:modId xmlns:p14="http://schemas.microsoft.com/office/powerpoint/2010/main" val="250075310"/>
              </p:ext>
            </p:extLst>
          </p:nvPr>
        </p:nvGraphicFramePr>
        <p:xfrm>
          <a:off x="4900612" y="2743200"/>
          <a:ext cx="3609975" cy="457200"/>
        </p:xfrm>
        <a:graphic>
          <a:graphicData uri="http://schemas.openxmlformats.org/presentationml/2006/ole">
            <mc:AlternateContent xmlns:mc="http://schemas.openxmlformats.org/markup-compatibility/2006">
              <mc:Choice xmlns:v="urn:schemas-microsoft-com:vml" Requires="v">
                <p:oleObj spid="_x0000_s160224" name="Equation" r:id="rId4" imgW="1905000" imgH="241300" progId="">
                  <p:embed/>
                </p:oleObj>
              </mc:Choice>
              <mc:Fallback>
                <p:oleObj name="Equation" r:id="rId4" imgW="1905000" imgH="241300" progId="">
                  <p:embed/>
                  <p:pic>
                    <p:nvPicPr>
                      <p:cNvPr id="0" name="Picture 2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0612" y="2743200"/>
                        <a:ext cx="3609975" cy="4572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组合 6"/>
          <p:cNvGrpSpPr/>
          <p:nvPr/>
        </p:nvGrpSpPr>
        <p:grpSpPr>
          <a:xfrm>
            <a:off x="533400" y="3183094"/>
            <a:ext cx="5330349" cy="3370106"/>
            <a:chOff x="533400" y="3229261"/>
            <a:chExt cx="5330349" cy="3370106"/>
          </a:xfrm>
        </p:grpSpPr>
        <p:sp>
          <p:nvSpPr>
            <p:cNvPr id="13" name="弧形 12"/>
            <p:cNvSpPr/>
            <p:nvPr/>
          </p:nvSpPr>
          <p:spPr>
            <a:xfrm rot="11017980">
              <a:off x="1148240" y="3229261"/>
              <a:ext cx="4715509" cy="2720072"/>
            </a:xfrm>
            <a:prstGeom prst="arc">
              <a:avLst>
                <a:gd name="adj1" fmla="val 15150889"/>
                <a:gd name="adj2" fmla="val 21598375"/>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rot="11017980">
              <a:off x="1146757" y="3554406"/>
              <a:ext cx="2972256" cy="1721750"/>
            </a:xfrm>
            <a:prstGeom prst="arc">
              <a:avLst>
                <a:gd name="adj1" fmla="val 12327622"/>
                <a:gd name="adj2" fmla="val 21350361"/>
              </a:avLst>
            </a:prstGeom>
            <a:ln w="15875">
              <a:solidFill>
                <a:srgbClr val="00B050"/>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8" name="直接箭头连接符 7"/>
            <p:cNvCxnSpPr/>
            <p:nvPr/>
          </p:nvCxnSpPr>
          <p:spPr>
            <a:xfrm>
              <a:off x="1143000" y="6215390"/>
              <a:ext cx="2819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rot="5400000" flipH="1" flipV="1">
              <a:off x="114300" y="5186690"/>
              <a:ext cx="2057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6291590"/>
              <a:ext cx="599780" cy="307777"/>
            </a:xfrm>
            <a:prstGeom prst="rect">
              <a:avLst/>
            </a:prstGeom>
            <a:noFill/>
          </p:spPr>
          <p:txBody>
            <a:bodyPr wrap="none" rtlCol="0">
              <a:spAutoFit/>
            </a:bodyPr>
            <a:lstStyle/>
            <a:p>
              <a:r>
                <a:rPr lang="en-AU" altLang="zh-CN" sz="1400" b="1" dirty="0" smtClean="0">
                  <a:solidFill>
                    <a:srgbClr val="000000"/>
                  </a:solidFill>
                </a:rPr>
                <a:t>Time</a:t>
              </a:r>
              <a:endParaRPr lang="zh-CN" altLang="en-US" sz="1400" b="1" dirty="0">
                <a:solidFill>
                  <a:srgbClr val="000000"/>
                </a:solidFill>
              </a:endParaRPr>
            </a:p>
          </p:txBody>
        </p:sp>
        <p:sp>
          <p:nvSpPr>
            <p:cNvPr id="12" name="TextBox 11"/>
            <p:cNvSpPr txBox="1"/>
            <p:nvPr/>
          </p:nvSpPr>
          <p:spPr>
            <a:xfrm>
              <a:off x="533400" y="4919990"/>
              <a:ext cx="625492" cy="307777"/>
            </a:xfrm>
            <a:prstGeom prst="rect">
              <a:avLst/>
            </a:prstGeom>
            <a:noFill/>
          </p:spPr>
          <p:txBody>
            <a:bodyPr wrap="none" rtlCol="0">
              <a:spAutoFit/>
            </a:bodyPr>
            <a:lstStyle/>
            <a:p>
              <a:r>
                <a:rPr lang="en-AU" altLang="zh-CN" sz="1400" b="1" dirty="0" smtClean="0">
                  <a:solidFill>
                    <a:srgbClr val="000000"/>
                  </a:solidFill>
                </a:rPr>
                <a:t>Error</a:t>
              </a:r>
              <a:endParaRPr lang="zh-CN" altLang="en-US" sz="1400" b="1" dirty="0">
                <a:solidFill>
                  <a:srgbClr val="000000"/>
                </a:solidFill>
              </a:endParaRPr>
            </a:p>
          </p:txBody>
        </p:sp>
        <p:sp>
          <p:nvSpPr>
            <p:cNvPr id="15" name="TextBox 14"/>
            <p:cNvSpPr txBox="1"/>
            <p:nvPr/>
          </p:nvSpPr>
          <p:spPr>
            <a:xfrm>
              <a:off x="3200400" y="5638800"/>
              <a:ext cx="785343" cy="276999"/>
            </a:xfrm>
            <a:prstGeom prst="rect">
              <a:avLst/>
            </a:prstGeom>
            <a:noFill/>
          </p:spPr>
          <p:txBody>
            <a:bodyPr wrap="none" rtlCol="0">
              <a:spAutoFit/>
            </a:bodyPr>
            <a:lstStyle/>
            <a:p>
              <a:r>
                <a:rPr lang="en-AU" altLang="zh-CN" sz="1200" b="1" dirty="0" smtClean="0">
                  <a:solidFill>
                    <a:srgbClr val="000000"/>
                  </a:solidFill>
                </a:rPr>
                <a:t>Training</a:t>
              </a:r>
              <a:endParaRPr lang="zh-CN" altLang="en-US" sz="1200" b="1" dirty="0">
                <a:solidFill>
                  <a:srgbClr val="000000"/>
                </a:solidFill>
              </a:endParaRPr>
            </a:p>
          </p:txBody>
        </p:sp>
        <p:sp>
          <p:nvSpPr>
            <p:cNvPr id="16" name="TextBox 15"/>
            <p:cNvSpPr txBox="1"/>
            <p:nvPr/>
          </p:nvSpPr>
          <p:spPr>
            <a:xfrm>
              <a:off x="3200400" y="4572000"/>
              <a:ext cx="913583" cy="276999"/>
            </a:xfrm>
            <a:prstGeom prst="rect">
              <a:avLst/>
            </a:prstGeom>
            <a:noFill/>
          </p:spPr>
          <p:txBody>
            <a:bodyPr wrap="none" rtlCol="0">
              <a:spAutoFit/>
            </a:bodyPr>
            <a:lstStyle/>
            <a:p>
              <a:r>
                <a:rPr lang="en-AU" altLang="zh-CN" sz="1200" b="1" dirty="0" smtClean="0">
                  <a:solidFill>
                    <a:srgbClr val="000000"/>
                  </a:solidFill>
                </a:rPr>
                <a:t>Validation</a:t>
              </a:r>
              <a:endParaRPr lang="zh-CN" altLang="en-US" sz="1200" b="1" dirty="0">
                <a:solidFill>
                  <a:srgbClr val="000000"/>
                </a:solidFill>
              </a:endParaRPr>
            </a:p>
          </p:txBody>
        </p:sp>
      </p:grpSp>
      <p:grpSp>
        <p:nvGrpSpPr>
          <p:cNvPr id="9" name="组合 8"/>
          <p:cNvGrpSpPr/>
          <p:nvPr/>
        </p:nvGrpSpPr>
        <p:grpSpPr>
          <a:xfrm>
            <a:off x="4876800" y="3659898"/>
            <a:ext cx="3429000" cy="2969502"/>
            <a:chOff x="4876800" y="3629071"/>
            <a:chExt cx="3429000" cy="2969502"/>
          </a:xfrm>
        </p:grpSpPr>
        <p:sp>
          <p:nvSpPr>
            <p:cNvPr id="17" name="弧形 16"/>
            <p:cNvSpPr/>
            <p:nvPr/>
          </p:nvSpPr>
          <p:spPr>
            <a:xfrm rot="10800000">
              <a:off x="6248401" y="3629071"/>
              <a:ext cx="1380055" cy="2390728"/>
            </a:xfrm>
            <a:prstGeom prst="arc">
              <a:avLst>
                <a:gd name="adj1" fmla="val 10873373"/>
                <a:gd name="adj2" fmla="val 141417"/>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 name="组合 5"/>
            <p:cNvGrpSpPr/>
            <p:nvPr/>
          </p:nvGrpSpPr>
          <p:grpSpPr>
            <a:xfrm>
              <a:off x="4876800" y="4157990"/>
              <a:ext cx="3429000" cy="2440583"/>
              <a:chOff x="4876800" y="4157990"/>
              <a:chExt cx="3429000" cy="2440583"/>
            </a:xfrm>
          </p:grpSpPr>
          <p:cxnSp>
            <p:nvCxnSpPr>
              <p:cNvPr id="19" name="直接箭头连接符 18"/>
              <p:cNvCxnSpPr/>
              <p:nvPr/>
            </p:nvCxnSpPr>
            <p:spPr>
              <a:xfrm>
                <a:off x="6239945" y="4796119"/>
                <a:ext cx="1371600" cy="2286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10800000" flipV="1">
                <a:off x="6239945" y="5024719"/>
                <a:ext cx="1371600" cy="762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239945" y="5100919"/>
                <a:ext cx="1332000" cy="2286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486400" y="6214596"/>
                <a:ext cx="2819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5400000" flipH="1" flipV="1">
                <a:off x="4457700" y="5185896"/>
                <a:ext cx="2057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05600" y="6290796"/>
                <a:ext cx="777713" cy="307777"/>
              </a:xfrm>
              <a:prstGeom prst="rect">
                <a:avLst/>
              </a:prstGeom>
              <a:noFill/>
            </p:spPr>
            <p:txBody>
              <a:bodyPr wrap="none" rtlCol="0">
                <a:spAutoFit/>
              </a:bodyPr>
              <a:lstStyle/>
              <a:p>
                <a:r>
                  <a:rPr lang="en-AU" altLang="zh-CN" sz="1400" b="1" dirty="0" smtClean="0">
                    <a:solidFill>
                      <a:srgbClr val="000000"/>
                    </a:solidFill>
                  </a:rPr>
                  <a:t>Weight</a:t>
                </a:r>
                <a:endParaRPr lang="zh-CN" altLang="en-US" sz="1400" b="1" dirty="0">
                  <a:solidFill>
                    <a:srgbClr val="000000"/>
                  </a:solidFill>
                </a:endParaRPr>
              </a:p>
            </p:txBody>
          </p:sp>
          <p:sp>
            <p:nvSpPr>
              <p:cNvPr id="29" name="TextBox 28"/>
              <p:cNvSpPr txBox="1"/>
              <p:nvPr/>
            </p:nvSpPr>
            <p:spPr>
              <a:xfrm>
                <a:off x="4876800" y="4919196"/>
                <a:ext cx="625492" cy="307777"/>
              </a:xfrm>
              <a:prstGeom prst="rect">
                <a:avLst/>
              </a:prstGeom>
              <a:noFill/>
            </p:spPr>
            <p:txBody>
              <a:bodyPr wrap="none" rtlCol="0">
                <a:spAutoFit/>
              </a:bodyPr>
              <a:lstStyle/>
              <a:p>
                <a:r>
                  <a:rPr lang="en-AU" altLang="zh-CN" sz="1400" b="1" dirty="0" smtClean="0">
                    <a:solidFill>
                      <a:srgbClr val="000000"/>
                    </a:solidFill>
                  </a:rPr>
                  <a:t>Error</a:t>
                </a:r>
                <a:endParaRPr lang="zh-CN" altLang="en-US" sz="1400" b="1" dirty="0">
                  <a:solidFill>
                    <a:srgbClr val="000000"/>
                  </a:solidFill>
                </a:endParaRPr>
              </a:p>
            </p:txBody>
          </p:sp>
          <p:cxnSp>
            <p:nvCxnSpPr>
              <p:cNvPr id="31" name="直接箭头连接符 30"/>
              <p:cNvCxnSpPr/>
              <p:nvPr/>
            </p:nvCxnSpPr>
            <p:spPr>
              <a:xfrm rot="16200000" flipH="1">
                <a:off x="5979397" y="5064998"/>
                <a:ext cx="1224000" cy="68560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9747"/>
                                        </p:tgtEl>
                                        <p:attrNameLst>
                                          <p:attrName>style.visibility</p:attrName>
                                        </p:attrNameLst>
                                      </p:cBhvr>
                                      <p:to>
                                        <p:strVal val="visible"/>
                                      </p:to>
                                    </p:set>
                                    <p:animEffect transition="in" filter="fade">
                                      <p:cBhvr>
                                        <p:cTn id="40" dur="500"/>
                                        <p:tgtEl>
                                          <p:spTgt spid="15974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zh-CN" altLang="en-US" b="1" dirty="0" smtClean="0">
                <a:latin typeface="宋体" pitchFamily="2" charset="-122"/>
                <a:ea typeface="宋体" pitchFamily="2" charset="-122"/>
              </a:rPr>
              <a:t>若干问题</a:t>
            </a:r>
            <a:r>
              <a:rPr lang="zh-CN" altLang="en-US" b="1" dirty="0">
                <a:latin typeface="宋体" pitchFamily="2" charset="-122"/>
                <a:ea typeface="宋体" pitchFamily="2" charset="-122"/>
              </a:rPr>
              <a:t>的讨论</a:t>
            </a:r>
            <a:r>
              <a:rPr lang="zh-CN" altLang="en-US" b="1" dirty="0">
                <a:ea typeface="黑体" pitchFamily="49" charset="-122"/>
              </a:rPr>
              <a:t> </a:t>
            </a:r>
            <a:endParaRPr lang="zh-CN" altLang="en-US" dirty="0">
              <a:ea typeface="宋体" pitchFamily="2" charset="-122"/>
            </a:endParaRPr>
          </a:p>
        </p:txBody>
      </p:sp>
      <p:sp>
        <p:nvSpPr>
          <p:cNvPr id="202755" name="Rectangle 3"/>
          <p:cNvSpPr>
            <a:spLocks noGrp="1" noChangeArrowheads="1"/>
          </p:cNvSpPr>
          <p:nvPr>
            <p:ph type="body" idx="1"/>
          </p:nvPr>
        </p:nvSpPr>
        <p:spPr>
          <a:xfrm>
            <a:off x="609600" y="1066800"/>
            <a:ext cx="8023225" cy="4921250"/>
          </a:xfrm>
        </p:spPr>
        <p:txBody>
          <a:bodyPr/>
          <a:lstStyle/>
          <a:p>
            <a:pPr>
              <a:spcBef>
                <a:spcPts val="1200"/>
              </a:spcBef>
            </a:pPr>
            <a:r>
              <a:rPr lang="zh-CN" altLang="en-US" sz="2400" b="1" dirty="0">
                <a:latin typeface="Times New Roman" pitchFamily="18" charset="0"/>
                <a:ea typeface="黑体" pitchFamily="49" charset="-122"/>
              </a:rPr>
              <a:t>收敛速度问题</a:t>
            </a:r>
            <a:r>
              <a:rPr lang="zh-CN" altLang="en-US" sz="2400" dirty="0">
                <a:ea typeface="宋体" pitchFamily="2" charset="-122"/>
              </a:rPr>
              <a:t> </a:t>
            </a:r>
          </a:p>
          <a:p>
            <a:pPr>
              <a:spcBef>
                <a:spcPts val="1200"/>
              </a:spcBef>
            </a:pPr>
            <a:r>
              <a:rPr lang="zh-CN" altLang="en-US" sz="2400" b="1" dirty="0">
                <a:latin typeface="Times New Roman" pitchFamily="18" charset="0"/>
                <a:ea typeface="黑体" pitchFamily="49" charset="-122"/>
              </a:rPr>
              <a:t>局部极小点问题</a:t>
            </a:r>
            <a:r>
              <a:rPr lang="zh-CN" altLang="en-US" sz="2400" dirty="0">
                <a:ea typeface="宋体" pitchFamily="2" charset="-122"/>
              </a:rPr>
              <a:t> </a:t>
            </a:r>
          </a:p>
          <a:p>
            <a:pPr lvl="1" algn="just">
              <a:spcBef>
                <a:spcPts val="1200"/>
              </a:spcBef>
            </a:pPr>
            <a:r>
              <a:rPr lang="zh-CN" altLang="en-US" sz="2400" b="1" dirty="0">
                <a:latin typeface="Times New Roman" pitchFamily="18" charset="0"/>
                <a:ea typeface="黑体" pitchFamily="49" charset="-122"/>
              </a:rPr>
              <a:t>逃离</a:t>
            </a:r>
            <a:r>
              <a:rPr lang="en-US" altLang="zh-CN" sz="2400" b="1" dirty="0">
                <a:latin typeface="Times New Roman" pitchFamily="18" charset="0"/>
                <a:ea typeface="黑体" pitchFamily="49" charset="-122"/>
              </a:rPr>
              <a:t>/</a:t>
            </a:r>
            <a:r>
              <a:rPr lang="zh-CN" altLang="en-US" sz="2400" b="1" dirty="0">
                <a:latin typeface="Times New Roman" pitchFamily="18" charset="0"/>
                <a:ea typeface="黑体" pitchFamily="49" charset="-122"/>
              </a:rPr>
              <a:t>避开局部极小点</a:t>
            </a:r>
            <a:r>
              <a:rPr lang="zh-CN" altLang="en-US" sz="2400" dirty="0">
                <a:latin typeface="宋体" pitchFamily="2" charset="-122"/>
                <a:ea typeface="宋体" pitchFamily="2" charset="-122"/>
              </a:rPr>
              <a:t>：</a:t>
            </a:r>
            <a:r>
              <a:rPr lang="zh-CN" altLang="en-US" sz="2400" b="1" dirty="0">
                <a:latin typeface="宋体" pitchFamily="2" charset="-122"/>
                <a:ea typeface="宋体" pitchFamily="2" charset="-122"/>
              </a:rPr>
              <a:t>修改</a:t>
            </a:r>
            <a:r>
              <a:rPr lang="en-US" altLang="zh-CN" sz="2400" b="1" dirty="0">
                <a:latin typeface="Times New Roman" pitchFamily="18" charset="0"/>
                <a:ea typeface="宋体" pitchFamily="2" charset="-122"/>
              </a:rPr>
              <a:t>W</a:t>
            </a:r>
            <a:r>
              <a:rPr lang="zh-CN" altLang="en-US" sz="2400" b="1" dirty="0">
                <a:latin typeface="宋体" pitchFamily="2" charset="-122"/>
                <a:ea typeface="宋体" pitchFamily="2" charset="-122"/>
              </a:rPr>
              <a:t>、</a:t>
            </a:r>
            <a:r>
              <a:rPr lang="en-US" altLang="zh-CN" sz="2400" b="1" dirty="0">
                <a:latin typeface="Times New Roman" pitchFamily="18" charset="0"/>
                <a:ea typeface="宋体" pitchFamily="2" charset="-122"/>
              </a:rPr>
              <a:t>V</a:t>
            </a:r>
            <a:r>
              <a:rPr lang="zh-CN" altLang="en-US" sz="2400" b="1" dirty="0">
                <a:latin typeface="宋体" pitchFamily="2" charset="-122"/>
                <a:ea typeface="宋体" pitchFamily="2" charset="-122"/>
              </a:rPr>
              <a:t>的初值</a:t>
            </a:r>
            <a:r>
              <a:rPr lang="en-US" altLang="zh-CN" sz="2400" b="1" dirty="0">
                <a:latin typeface="Times New Roman"/>
                <a:ea typeface="宋体" pitchFamily="2" charset="-122"/>
              </a:rPr>
              <a:t>——</a:t>
            </a:r>
            <a:r>
              <a:rPr lang="zh-CN" altLang="en-US" sz="2400" b="1" dirty="0">
                <a:latin typeface="宋体" pitchFamily="2" charset="-122"/>
                <a:ea typeface="宋体" pitchFamily="2" charset="-122"/>
              </a:rPr>
              <a:t>并不是总</a:t>
            </a:r>
            <a:r>
              <a:rPr lang="zh-CN" altLang="en-US" sz="2400" b="1" dirty="0" smtClean="0">
                <a:latin typeface="宋体" pitchFamily="2" charset="-122"/>
                <a:ea typeface="宋体" pitchFamily="2" charset="-122"/>
              </a:rPr>
              <a:t>有效</a:t>
            </a:r>
            <a:endParaRPr lang="zh-CN" altLang="en-US" sz="2400" b="1" dirty="0">
              <a:latin typeface="Times New Roman" pitchFamily="18" charset="0"/>
              <a:ea typeface="宋体" pitchFamily="2" charset="-122"/>
            </a:endParaRPr>
          </a:p>
          <a:p>
            <a:pPr lvl="1">
              <a:spcBef>
                <a:spcPts val="1200"/>
              </a:spcBef>
            </a:pPr>
            <a:r>
              <a:rPr lang="zh-CN" altLang="en-US" sz="2400" b="1" dirty="0">
                <a:latin typeface="宋体" pitchFamily="2" charset="-122"/>
                <a:ea typeface="宋体" pitchFamily="2" charset="-122"/>
              </a:rPr>
              <a:t>逃离</a:t>
            </a:r>
            <a:r>
              <a:rPr lang="en-US" altLang="zh-CN" sz="2400" b="1" dirty="0">
                <a:latin typeface="Times New Roman"/>
                <a:ea typeface="宋体" pitchFamily="2" charset="-122"/>
              </a:rPr>
              <a:t>——</a:t>
            </a:r>
            <a:r>
              <a:rPr lang="zh-CN" altLang="en-US" sz="2400" b="1" dirty="0">
                <a:latin typeface="宋体" pitchFamily="2" charset="-122"/>
                <a:ea typeface="宋体" pitchFamily="2" charset="-122"/>
              </a:rPr>
              <a:t>统计方法；</a:t>
            </a:r>
            <a:r>
              <a:rPr lang="en-US" altLang="zh-CN" sz="2400" b="1" dirty="0">
                <a:latin typeface="Times New Roman" pitchFamily="18" charset="0"/>
                <a:ea typeface="宋体" pitchFamily="2" charset="-122"/>
              </a:rPr>
              <a:t>[Wasserman</a:t>
            </a:r>
            <a:r>
              <a:rPr lang="zh-CN" altLang="en-US" sz="2400" b="1" dirty="0">
                <a:latin typeface="宋体" pitchFamily="2" charset="-122"/>
                <a:ea typeface="宋体" pitchFamily="2" charset="-122"/>
              </a:rPr>
              <a:t>，</a:t>
            </a:r>
            <a:r>
              <a:rPr lang="en-US" altLang="zh-CN" sz="2400" b="1" dirty="0">
                <a:latin typeface="Times New Roman" pitchFamily="18" charset="0"/>
                <a:ea typeface="宋体" pitchFamily="2" charset="-122"/>
              </a:rPr>
              <a:t>1986]</a:t>
            </a:r>
            <a:r>
              <a:rPr lang="zh-CN" altLang="en-US" sz="2400" b="1" dirty="0">
                <a:latin typeface="宋体" pitchFamily="2" charset="-122"/>
                <a:ea typeface="宋体" pitchFamily="2" charset="-122"/>
              </a:rPr>
              <a:t>将</a:t>
            </a:r>
            <a:r>
              <a:rPr lang="en-US" altLang="zh-CN" sz="2400" b="1" dirty="0">
                <a:latin typeface="Times New Roman" pitchFamily="18" charset="0"/>
                <a:ea typeface="宋体" pitchFamily="2" charset="-122"/>
              </a:rPr>
              <a:t>Cauchy</a:t>
            </a:r>
            <a:r>
              <a:rPr lang="zh-CN" altLang="en-US" sz="2400" b="1" dirty="0">
                <a:latin typeface="宋体" pitchFamily="2" charset="-122"/>
                <a:ea typeface="宋体" pitchFamily="2" charset="-122"/>
              </a:rPr>
              <a:t>训练与</a:t>
            </a:r>
            <a:r>
              <a:rPr lang="en-US" altLang="zh-CN" sz="2400" b="1" dirty="0">
                <a:latin typeface="Times New Roman" pitchFamily="18" charset="0"/>
                <a:ea typeface="宋体" pitchFamily="2" charset="-122"/>
              </a:rPr>
              <a:t>BP</a:t>
            </a:r>
            <a:r>
              <a:rPr lang="zh-CN" altLang="en-US" sz="2400" b="1" dirty="0">
                <a:latin typeface="宋体" pitchFamily="2" charset="-122"/>
                <a:ea typeface="宋体" pitchFamily="2" charset="-122"/>
              </a:rPr>
              <a:t>算法结合起来，可以在保证训练速度不被降低的情况下，找到全局</a:t>
            </a:r>
            <a:r>
              <a:rPr lang="zh-CN" altLang="en-US" sz="2400" b="1" dirty="0" smtClean="0">
                <a:latin typeface="宋体" pitchFamily="2" charset="-122"/>
                <a:ea typeface="宋体" pitchFamily="2" charset="-122"/>
              </a:rPr>
              <a:t>极小点</a:t>
            </a:r>
            <a:endParaRPr lang="zh-CN" altLang="en-US" sz="2400" dirty="0">
              <a:ea typeface="宋体" pitchFamily="2" charset="-122"/>
            </a:endParaRPr>
          </a:p>
        </p:txBody>
      </p:sp>
      <p:sp>
        <p:nvSpPr>
          <p:cNvPr id="7" name="灯片编号占位符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63</a:t>
            </a:fld>
            <a:endParaRPr lang="en-US" altLang="zh-CN" dirty="0"/>
          </a:p>
        </p:txBody>
      </p:sp>
    </p:spTree>
    <p:extLst>
      <p:ext uri="{BB962C8B-B14F-4D97-AF65-F5344CB8AC3E}">
        <p14:creationId xmlns:p14="http://schemas.microsoft.com/office/powerpoint/2010/main" val="19710890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zh-CN" altLang="en-US" dirty="0">
                <a:latin typeface="宋体" pitchFamily="2" charset="-122"/>
                <a:ea typeface="宋体" pitchFamily="2" charset="-122"/>
              </a:rPr>
              <a:t>若干</a:t>
            </a:r>
            <a:r>
              <a:rPr lang="zh-CN" altLang="en-US" b="1" dirty="0" smtClean="0">
                <a:latin typeface="宋体" pitchFamily="2" charset="-122"/>
                <a:ea typeface="宋体" pitchFamily="2" charset="-122"/>
              </a:rPr>
              <a:t>问题</a:t>
            </a:r>
            <a:r>
              <a:rPr lang="zh-CN" altLang="en-US" b="1" dirty="0">
                <a:latin typeface="宋体" pitchFamily="2" charset="-122"/>
                <a:ea typeface="宋体" pitchFamily="2" charset="-122"/>
              </a:rPr>
              <a:t>的讨论</a:t>
            </a:r>
            <a:r>
              <a:rPr lang="zh-CN" altLang="en-US" b="1" dirty="0">
                <a:ea typeface="黑体" pitchFamily="49" charset="-122"/>
              </a:rPr>
              <a:t> </a:t>
            </a:r>
            <a:endParaRPr lang="zh-CN" altLang="en-US" dirty="0">
              <a:ea typeface="宋体" pitchFamily="2" charset="-122"/>
            </a:endParaRPr>
          </a:p>
        </p:txBody>
      </p:sp>
      <p:sp>
        <p:nvSpPr>
          <p:cNvPr id="203779" name="Rectangle 3"/>
          <p:cNvSpPr>
            <a:spLocks noGrp="1" noChangeArrowheads="1"/>
          </p:cNvSpPr>
          <p:nvPr>
            <p:ph type="body" idx="1"/>
          </p:nvPr>
        </p:nvSpPr>
        <p:spPr/>
        <p:txBody>
          <a:bodyPr/>
          <a:lstStyle/>
          <a:p>
            <a:pPr>
              <a:spcBef>
                <a:spcPts val="1200"/>
              </a:spcBef>
            </a:pPr>
            <a:r>
              <a:rPr lang="zh-CN" altLang="en-US" sz="2400" b="1" dirty="0">
                <a:latin typeface="Times New Roman" pitchFamily="18" charset="0"/>
                <a:ea typeface="黑体" pitchFamily="49" charset="-122"/>
              </a:rPr>
              <a:t>网络瘫痪问题</a:t>
            </a:r>
            <a:r>
              <a:rPr lang="zh-CN" altLang="en-US" sz="2400" dirty="0">
                <a:ea typeface="宋体" pitchFamily="2" charset="-122"/>
              </a:rPr>
              <a:t> </a:t>
            </a:r>
          </a:p>
          <a:p>
            <a:pPr lvl="1">
              <a:spcBef>
                <a:spcPts val="1200"/>
              </a:spcBef>
            </a:pPr>
            <a:r>
              <a:rPr lang="zh-CN" altLang="en-US" sz="2400" b="1" dirty="0">
                <a:latin typeface="宋体" pitchFamily="2" charset="-122"/>
                <a:ea typeface="宋体" pitchFamily="2" charset="-122"/>
              </a:rPr>
              <a:t>在训练中，权可能变得很大，这会使神经元的网络输入变得很大，从而又使得其激活函数的导函数在此点上的取值很小。根据相应式子，此时的训练步长会变得非常小，进而将导致训练速度降得非常低，最终导致网络停止收敛</a:t>
            </a:r>
            <a:r>
              <a:rPr lang="zh-CN" altLang="en-US" sz="2400" b="1" dirty="0">
                <a:ea typeface="宋体" pitchFamily="2" charset="-122"/>
              </a:rPr>
              <a:t> </a:t>
            </a:r>
          </a:p>
          <a:p>
            <a:pPr>
              <a:spcBef>
                <a:spcPts val="1200"/>
              </a:spcBef>
            </a:pPr>
            <a:r>
              <a:rPr lang="zh-CN" altLang="en-US" sz="2400" b="1" dirty="0">
                <a:latin typeface="Times New Roman" pitchFamily="18" charset="0"/>
                <a:ea typeface="黑体" pitchFamily="49" charset="-122"/>
              </a:rPr>
              <a:t>稳定性问题</a:t>
            </a:r>
            <a:r>
              <a:rPr lang="zh-CN" altLang="en-US" sz="2400" dirty="0">
                <a:ea typeface="宋体" pitchFamily="2" charset="-122"/>
              </a:rPr>
              <a:t> </a:t>
            </a:r>
          </a:p>
          <a:p>
            <a:pPr lvl="1" algn="just">
              <a:spcBef>
                <a:spcPts val="1200"/>
              </a:spcBef>
            </a:pPr>
            <a:r>
              <a:rPr lang="zh-CN" altLang="en-US" sz="2400" b="1" dirty="0">
                <a:latin typeface="宋体" pitchFamily="2" charset="-122"/>
                <a:ea typeface="宋体" pitchFamily="2" charset="-122"/>
              </a:rPr>
              <a:t>用修改量的综合实施权的修改</a:t>
            </a:r>
            <a:endParaRPr lang="zh-CN" altLang="en-US" sz="2400" b="1" dirty="0">
              <a:latin typeface="Times New Roman" pitchFamily="18" charset="0"/>
              <a:ea typeface="宋体" pitchFamily="2" charset="-122"/>
            </a:endParaRPr>
          </a:p>
          <a:p>
            <a:pPr lvl="1">
              <a:spcBef>
                <a:spcPts val="1200"/>
              </a:spcBef>
            </a:pPr>
            <a:r>
              <a:rPr lang="zh-CN" altLang="en-US" sz="2400" b="1" dirty="0">
                <a:latin typeface="宋体" pitchFamily="2" charset="-122"/>
                <a:ea typeface="宋体" pitchFamily="2" charset="-122"/>
              </a:rPr>
              <a:t>连续变化的环境，它将变成无效的</a:t>
            </a:r>
            <a:r>
              <a:rPr lang="zh-CN" altLang="en-US" sz="2400" dirty="0">
                <a:ea typeface="宋体" pitchFamily="2" charset="-122"/>
              </a:rPr>
              <a:t> </a:t>
            </a:r>
          </a:p>
        </p:txBody>
      </p:sp>
      <p:sp>
        <p:nvSpPr>
          <p:cNvPr id="7" name="灯片编号占位符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64</a:t>
            </a:fld>
            <a:endParaRPr lang="en-US" altLang="zh-CN" dirty="0"/>
          </a:p>
        </p:txBody>
      </p:sp>
    </p:spTree>
    <p:extLst>
      <p:ext uri="{BB962C8B-B14F-4D97-AF65-F5344CB8AC3E}">
        <p14:creationId xmlns:p14="http://schemas.microsoft.com/office/powerpoint/2010/main" val="35684802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zh-CN" altLang="en-US" dirty="0">
                <a:latin typeface="宋体" pitchFamily="2" charset="-122"/>
                <a:ea typeface="宋体" pitchFamily="2" charset="-122"/>
              </a:rPr>
              <a:t>若干</a:t>
            </a:r>
            <a:r>
              <a:rPr lang="zh-CN" altLang="en-US" b="1" dirty="0" smtClean="0">
                <a:latin typeface="宋体" pitchFamily="2" charset="-122"/>
                <a:ea typeface="宋体" pitchFamily="2" charset="-122"/>
              </a:rPr>
              <a:t>问题</a:t>
            </a:r>
            <a:r>
              <a:rPr lang="zh-CN" altLang="en-US" b="1" dirty="0">
                <a:latin typeface="宋体" pitchFamily="2" charset="-122"/>
                <a:ea typeface="宋体" pitchFamily="2" charset="-122"/>
              </a:rPr>
              <a:t>的讨论</a:t>
            </a:r>
            <a:r>
              <a:rPr lang="zh-CN" altLang="en-US" dirty="0">
                <a:ea typeface="宋体" pitchFamily="2" charset="-122"/>
              </a:rPr>
              <a:t> </a:t>
            </a:r>
          </a:p>
        </p:txBody>
      </p:sp>
      <p:sp>
        <p:nvSpPr>
          <p:cNvPr id="204803" name="Rectangle 3"/>
          <p:cNvSpPr>
            <a:spLocks noGrp="1" noChangeArrowheads="1"/>
          </p:cNvSpPr>
          <p:nvPr>
            <p:ph type="body" idx="1"/>
          </p:nvPr>
        </p:nvSpPr>
        <p:spPr/>
        <p:txBody>
          <a:bodyPr/>
          <a:lstStyle/>
          <a:p>
            <a:pPr>
              <a:spcBef>
                <a:spcPts val="1200"/>
              </a:spcBef>
            </a:pPr>
            <a:r>
              <a:rPr lang="zh-CN" altLang="en-US" sz="2400" b="1" dirty="0">
                <a:latin typeface="Times New Roman" pitchFamily="18" charset="0"/>
                <a:ea typeface="黑体" pitchFamily="49" charset="-122"/>
              </a:rPr>
              <a:t>步长问题</a:t>
            </a:r>
            <a:r>
              <a:rPr lang="zh-CN" altLang="en-US" sz="2400" dirty="0">
                <a:ea typeface="宋体" pitchFamily="2" charset="-122"/>
              </a:rPr>
              <a:t> </a:t>
            </a:r>
          </a:p>
          <a:p>
            <a:pPr lvl="1">
              <a:spcBef>
                <a:spcPts val="1200"/>
              </a:spcBef>
            </a:pPr>
            <a:r>
              <a:rPr lang="en-US" altLang="zh-CN" sz="2400" b="1" dirty="0">
                <a:latin typeface="Times New Roman" pitchFamily="18" charset="0"/>
                <a:ea typeface="宋体" pitchFamily="2" charset="-122"/>
              </a:rPr>
              <a:t>BP</a:t>
            </a:r>
            <a:r>
              <a:rPr lang="zh-CN" altLang="en-US" sz="2400" b="1" dirty="0">
                <a:latin typeface="宋体" pitchFamily="2" charset="-122"/>
                <a:ea typeface="宋体" pitchFamily="2" charset="-122"/>
              </a:rPr>
              <a:t>网络的收敛是基于无穷小的权修改量</a:t>
            </a:r>
          </a:p>
          <a:p>
            <a:pPr lvl="1">
              <a:spcBef>
                <a:spcPts val="1200"/>
              </a:spcBef>
            </a:pPr>
            <a:r>
              <a:rPr lang="zh-CN" altLang="en-US" sz="2400" b="1" dirty="0">
                <a:latin typeface="宋体" pitchFamily="2" charset="-122"/>
                <a:ea typeface="宋体" pitchFamily="2" charset="-122"/>
              </a:rPr>
              <a:t>步长太小，收敛就非常慢</a:t>
            </a:r>
          </a:p>
          <a:p>
            <a:pPr lvl="1">
              <a:spcBef>
                <a:spcPts val="1200"/>
              </a:spcBef>
            </a:pPr>
            <a:r>
              <a:rPr lang="zh-CN" altLang="en-US" sz="2400" b="1" dirty="0">
                <a:latin typeface="宋体" pitchFamily="2" charset="-122"/>
                <a:ea typeface="宋体" pitchFamily="2" charset="-122"/>
              </a:rPr>
              <a:t>步长太大，可能会导致网络的瘫痪和不稳定</a:t>
            </a:r>
          </a:p>
          <a:p>
            <a:pPr lvl="1">
              <a:spcBef>
                <a:spcPts val="1200"/>
              </a:spcBef>
            </a:pPr>
            <a:r>
              <a:rPr lang="zh-CN" altLang="en-US" sz="2400" b="1" dirty="0">
                <a:latin typeface="宋体" pitchFamily="2" charset="-122"/>
                <a:ea typeface="宋体" pitchFamily="2" charset="-122"/>
              </a:rPr>
              <a:t>自适应步长，使得权修改量能随着网络的训练而不断变化。</a:t>
            </a:r>
            <a:r>
              <a:rPr lang="en-US" altLang="zh-CN" sz="2400" b="1" dirty="0">
                <a:latin typeface="Times New Roman" pitchFamily="18" charset="0"/>
                <a:ea typeface="宋体" pitchFamily="2" charset="-122"/>
              </a:rPr>
              <a:t>[1988</a:t>
            </a:r>
            <a:r>
              <a:rPr lang="zh-CN" altLang="en-US" sz="2400" b="1" dirty="0">
                <a:latin typeface="宋体" pitchFamily="2" charset="-122"/>
                <a:ea typeface="宋体" pitchFamily="2" charset="-122"/>
              </a:rPr>
              <a:t>年，</a:t>
            </a:r>
            <a:r>
              <a:rPr lang="en-US" altLang="zh-CN" sz="2400" b="1" dirty="0">
                <a:latin typeface="Times New Roman" pitchFamily="18" charset="0"/>
                <a:ea typeface="宋体" pitchFamily="2" charset="-122"/>
              </a:rPr>
              <a:t>Wasserman]</a:t>
            </a:r>
            <a:r>
              <a:rPr lang="en-US" altLang="zh-CN" sz="2400" b="1" dirty="0">
                <a:ea typeface="宋体" pitchFamily="2" charset="-122"/>
              </a:rPr>
              <a:t> </a:t>
            </a:r>
          </a:p>
        </p:txBody>
      </p:sp>
      <p:sp>
        <p:nvSpPr>
          <p:cNvPr id="7" name="灯片编号占位符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65</a:t>
            </a:fld>
            <a:endParaRPr lang="en-US" altLang="zh-CN" dirty="0"/>
          </a:p>
        </p:txBody>
      </p:sp>
    </p:spTree>
    <p:extLst>
      <p:ext uri="{BB962C8B-B14F-4D97-AF65-F5344CB8AC3E}">
        <p14:creationId xmlns:p14="http://schemas.microsoft.com/office/powerpoint/2010/main" val="28266316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does ANN work?</a:t>
            </a:r>
            <a:endParaRPr lang="en-US" dirty="0"/>
          </a:p>
        </p:txBody>
      </p:sp>
      <p:sp>
        <p:nvSpPr>
          <p:cNvPr id="3" name="Content Placeholder 2"/>
          <p:cNvSpPr>
            <a:spLocks noGrp="1"/>
          </p:cNvSpPr>
          <p:nvPr>
            <p:ph idx="1"/>
          </p:nvPr>
        </p:nvSpPr>
        <p:spPr>
          <a:xfrm>
            <a:off x="609600" y="1066800"/>
            <a:ext cx="7848600" cy="5257800"/>
          </a:xfrm>
        </p:spPr>
        <p:txBody>
          <a:bodyPr>
            <a:noAutofit/>
          </a:bodyPr>
          <a:lstStyle/>
          <a:p>
            <a:pPr algn="just">
              <a:spcBef>
                <a:spcPts val="600"/>
              </a:spcBef>
            </a:pPr>
            <a:r>
              <a:rPr lang="en-US" sz="2200" dirty="0" smtClean="0"/>
              <a:t>Instances are represented by attribute-value pairs</a:t>
            </a:r>
          </a:p>
          <a:p>
            <a:pPr lvl="1" algn="just">
              <a:spcBef>
                <a:spcPts val="600"/>
              </a:spcBef>
            </a:pPr>
            <a:r>
              <a:rPr lang="en-US" sz="2200" dirty="0" smtClean="0"/>
              <a:t>Input values can be any real values</a:t>
            </a:r>
          </a:p>
          <a:p>
            <a:pPr algn="just">
              <a:spcBef>
                <a:spcPts val="600"/>
              </a:spcBef>
            </a:pPr>
            <a:r>
              <a:rPr lang="en-US" sz="2200" dirty="0" smtClean="0"/>
              <a:t>The target output may be discrete-valued, real-valued, or a vector of several real- or discrete-valued attributes</a:t>
            </a:r>
          </a:p>
          <a:p>
            <a:pPr>
              <a:spcBef>
                <a:spcPts val="600"/>
              </a:spcBef>
            </a:pPr>
            <a:r>
              <a:rPr lang="en-US" sz="2200" dirty="0" smtClean="0"/>
              <a:t>The training samples may contain errors</a:t>
            </a:r>
          </a:p>
          <a:p>
            <a:pPr>
              <a:spcBef>
                <a:spcPts val="600"/>
              </a:spcBef>
            </a:pPr>
            <a:r>
              <a:rPr lang="en-US" sz="2200" dirty="0" smtClean="0"/>
              <a:t>Long training times are acceptable</a:t>
            </a:r>
          </a:p>
          <a:p>
            <a:pPr lvl="1">
              <a:spcBef>
                <a:spcPts val="600"/>
              </a:spcBef>
            </a:pPr>
            <a:r>
              <a:rPr lang="en-US" sz="2200" dirty="0" smtClean="0"/>
              <a:t>Can range from a few seconds to several hours</a:t>
            </a:r>
          </a:p>
          <a:p>
            <a:pPr algn="just">
              <a:spcBef>
                <a:spcPts val="600"/>
              </a:spcBef>
            </a:pPr>
            <a:r>
              <a:rPr lang="en-US" sz="2200" dirty="0" smtClean="0"/>
              <a:t>Fast evaluation of the learned target function may be required</a:t>
            </a:r>
          </a:p>
          <a:p>
            <a:pPr algn="just">
              <a:spcBef>
                <a:spcPts val="600"/>
              </a:spcBef>
            </a:pPr>
            <a:r>
              <a:rPr lang="en-US" sz="2200" dirty="0" smtClean="0"/>
              <a:t>The ability to understand the learned function </a:t>
            </a:r>
            <a:r>
              <a:rPr lang="en-US" sz="2200" dirty="0"/>
              <a:t>is </a:t>
            </a:r>
            <a:r>
              <a:rPr lang="en-US" sz="2200" dirty="0" smtClean="0"/>
              <a:t>not important</a:t>
            </a:r>
          </a:p>
          <a:p>
            <a:pPr lvl="1" algn="just">
              <a:spcBef>
                <a:spcPts val="600"/>
              </a:spcBef>
            </a:pPr>
            <a:r>
              <a:rPr lang="en-US" sz="2200" dirty="0" smtClean="0"/>
              <a:t>Weights are difficult for humans to interpret</a:t>
            </a:r>
            <a:endParaRPr lang="en-US" sz="2200"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66</a:t>
            </a:fld>
            <a:endParaRPr lang="en-US" altLang="zh-C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2"/>
          <p:cNvSpPr>
            <a:spLocks noGrp="1" noChangeArrowheads="1"/>
          </p:cNvSpPr>
          <p:nvPr>
            <p:ph type="title"/>
          </p:nvPr>
        </p:nvSpPr>
        <p:spPr>
          <a:xfrm>
            <a:off x="533400" y="122238"/>
            <a:ext cx="6705600" cy="563562"/>
          </a:xfrm>
        </p:spPr>
        <p:txBody>
          <a:bodyPr/>
          <a:lstStyle/>
          <a:p>
            <a:pPr eaLnBrk="1" hangingPunct="1"/>
            <a:r>
              <a:rPr lang="zh-CN" altLang="en-US" sz="3200" dirty="0">
                <a:latin typeface="微软雅黑" panose="020B0503020204020204" pitchFamily="34" charset="-122"/>
                <a:ea typeface="微软雅黑" panose="020B0503020204020204" pitchFamily="34" charset="-122"/>
              </a:rPr>
              <a:t>人工神经网络</a:t>
            </a:r>
          </a:p>
        </p:txBody>
      </p:sp>
      <p:sp>
        <p:nvSpPr>
          <p:cNvPr id="87046" name="Rectangle 3"/>
          <p:cNvSpPr>
            <a:spLocks noGrp="1" noChangeArrowheads="1"/>
          </p:cNvSpPr>
          <p:nvPr>
            <p:ph type="body" idx="1"/>
          </p:nvPr>
        </p:nvSpPr>
        <p:spPr>
          <a:xfrm>
            <a:off x="609600" y="1022350"/>
            <a:ext cx="8023225" cy="4921250"/>
          </a:xfrm>
        </p:spPr>
        <p:txBody>
          <a:bodyPr/>
          <a:lstStyle/>
          <a:p>
            <a:pPr eaLnBrk="1" hangingPunct="1">
              <a:spcBef>
                <a:spcPts val="1200"/>
              </a:spcBef>
              <a:buClr>
                <a:schemeClr val="tx1"/>
              </a:buClr>
              <a:buFont typeface="Wingdings" pitchFamily="2" charset="2"/>
              <a:buChar char="q"/>
            </a:pPr>
            <a:r>
              <a:rPr lang="zh-CN" altLang="en-US" sz="2800" dirty="0" smtClean="0">
                <a:solidFill>
                  <a:srgbClr val="CC3300"/>
                </a:solidFill>
                <a:latin typeface="微软雅黑" panose="020B0503020204020204" pitchFamily="34" charset="-122"/>
                <a:ea typeface="微软雅黑" panose="020B0503020204020204" pitchFamily="34" charset="-122"/>
              </a:rPr>
              <a:t>人工神经网络</a:t>
            </a:r>
          </a:p>
          <a:p>
            <a:pPr eaLnBrk="1" hangingPunct="1">
              <a:spcBef>
                <a:spcPts val="1200"/>
              </a:spcBef>
              <a:buClr>
                <a:schemeClr val="tx1"/>
              </a:buClr>
              <a:buFont typeface="Wingdings" pitchFamily="2" charset="2"/>
              <a:buNone/>
            </a:pPr>
            <a:r>
              <a:rPr lang="zh-CN" altLang="en-US" sz="2800" dirty="0" smtClean="0">
                <a:latin typeface="微软雅黑" panose="020B0503020204020204" pitchFamily="34" charset="-122"/>
                <a:ea typeface="微软雅黑" panose="020B0503020204020204" pitchFamily="34" charset="-122"/>
              </a:rPr>
              <a:t>   是从</a:t>
            </a:r>
            <a:r>
              <a:rPr lang="zh-CN" altLang="en-US" sz="2800" dirty="0" smtClean="0">
                <a:solidFill>
                  <a:srgbClr val="0000FF"/>
                </a:solidFill>
                <a:latin typeface="微软雅黑" panose="020B0503020204020204" pitchFamily="34" charset="-122"/>
                <a:ea typeface="微软雅黑" panose="020B0503020204020204" pitchFamily="34" charset="-122"/>
              </a:rPr>
              <a:t>微观结构与功能上模拟人脑神经系统</a:t>
            </a:r>
            <a:r>
              <a:rPr lang="zh-CN" altLang="en-US" sz="2800" dirty="0" smtClean="0">
                <a:latin typeface="微软雅黑" panose="020B0503020204020204" pitchFamily="34" charset="-122"/>
                <a:ea typeface="微软雅黑" panose="020B0503020204020204" pitchFamily="34" charset="-122"/>
              </a:rPr>
              <a:t>而建立的一类模型，是</a:t>
            </a:r>
            <a:r>
              <a:rPr lang="zh-CN" altLang="en-US" sz="2800" dirty="0" smtClean="0">
                <a:solidFill>
                  <a:srgbClr val="0000FF"/>
                </a:solidFill>
                <a:latin typeface="微软雅黑" panose="020B0503020204020204" pitchFamily="34" charset="-122"/>
                <a:ea typeface="微软雅黑" panose="020B0503020204020204" pitchFamily="34" charset="-122"/>
              </a:rPr>
              <a:t>模拟人的智能的一条途径</a:t>
            </a:r>
            <a:endParaRPr lang="zh-CN" altLang="en-US" sz="2800" dirty="0" smtClean="0">
              <a:latin typeface="微软雅黑" panose="020B0503020204020204" pitchFamily="34" charset="-122"/>
              <a:ea typeface="微软雅黑" panose="020B0503020204020204" pitchFamily="34" charset="-122"/>
            </a:endParaRPr>
          </a:p>
          <a:p>
            <a:pPr eaLnBrk="1" hangingPunct="1">
              <a:spcBef>
                <a:spcPts val="1200"/>
              </a:spcBef>
              <a:buClr>
                <a:srgbClr val="CC3300"/>
              </a:buClr>
              <a:buFont typeface="Wingdings" pitchFamily="2" charset="2"/>
              <a:buChar char="q"/>
            </a:pPr>
            <a:r>
              <a:rPr lang="zh-CN" altLang="en-US" sz="2800" dirty="0" smtClean="0">
                <a:solidFill>
                  <a:srgbClr val="CC3300"/>
                </a:solidFill>
                <a:latin typeface="微软雅黑" panose="020B0503020204020204" pitchFamily="34" charset="-122"/>
                <a:ea typeface="微软雅黑" panose="020B0503020204020204" pitchFamily="34" charset="-122"/>
              </a:rPr>
              <a:t>人工神经网络</a:t>
            </a:r>
            <a:endParaRPr lang="zh-CN" altLang="en-US" sz="2800" dirty="0" smtClean="0">
              <a:latin typeface="微软雅黑" panose="020B0503020204020204" pitchFamily="34" charset="-122"/>
              <a:ea typeface="微软雅黑" panose="020B0503020204020204" pitchFamily="34" charset="-122"/>
            </a:endParaRPr>
          </a:p>
          <a:p>
            <a:pPr eaLnBrk="1" hangingPunct="1">
              <a:spcBef>
                <a:spcPts val="1200"/>
              </a:spcBef>
              <a:buClr>
                <a:schemeClr val="tx1"/>
              </a:buClr>
              <a:buFont typeface="Wingdings" pitchFamily="2" charset="2"/>
              <a:buNone/>
            </a:pPr>
            <a:r>
              <a:rPr lang="zh-CN" altLang="en-US" sz="2800" dirty="0" smtClean="0">
                <a:latin typeface="微软雅黑" panose="020B0503020204020204" pitchFamily="34" charset="-122"/>
                <a:ea typeface="微软雅黑" panose="020B0503020204020204" pitchFamily="34" charset="-122"/>
              </a:rPr>
              <a:t>   信息处理由人工神经元间的相互作用来实现，由</a:t>
            </a:r>
            <a:r>
              <a:rPr lang="zh-CN" altLang="en-US" sz="2800" dirty="0" smtClean="0">
                <a:solidFill>
                  <a:srgbClr val="0000FF"/>
                </a:solidFill>
                <a:latin typeface="微软雅黑" panose="020B0503020204020204" pitchFamily="34" charset="-122"/>
                <a:ea typeface="微软雅黑" panose="020B0503020204020204" pitchFamily="34" charset="-122"/>
              </a:rPr>
              <a:t>连接权重来传递</a:t>
            </a:r>
            <a:r>
              <a:rPr lang="zh-CN" altLang="en-US" sz="2800" dirty="0" smtClean="0">
                <a:latin typeface="微软雅黑" panose="020B0503020204020204" pitchFamily="34" charset="-122"/>
                <a:ea typeface="微软雅黑" panose="020B0503020204020204" pitchFamily="34" charset="-122"/>
              </a:rPr>
              <a:t>，具有</a:t>
            </a:r>
            <a:r>
              <a:rPr lang="zh-CN" altLang="en-US" sz="2800" dirty="0" smtClean="0">
                <a:solidFill>
                  <a:srgbClr val="0000FF"/>
                </a:solidFill>
                <a:latin typeface="微软雅黑" panose="020B0503020204020204" pitchFamily="34" charset="-122"/>
                <a:ea typeface="微软雅黑" panose="020B0503020204020204" pitchFamily="34" charset="-122"/>
              </a:rPr>
              <a:t>学习能力、自适应性、连接强度的可变性</a:t>
            </a:r>
          </a:p>
          <a:p>
            <a:pPr eaLnBrk="1" hangingPunct="1"/>
            <a:endParaRPr lang="en-US" altLang="zh-CN" sz="2800" dirty="0" smtClean="0">
              <a:solidFill>
                <a:srgbClr val="0000FF"/>
              </a:solidFill>
            </a:endParaRPr>
          </a:p>
        </p:txBody>
      </p:sp>
      <p:sp>
        <p:nvSpPr>
          <p:cNvPr id="8"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7</a:t>
            </a:fld>
            <a:endParaRPr lang="en-US" altLang="zh-CN" dirty="0"/>
          </a:p>
        </p:txBody>
      </p:sp>
      <p:pic>
        <p:nvPicPr>
          <p:cNvPr id="9" name="Picture 2" descr="https://upload.wikimedia.org/wikipedia/commons/thumb/2/28/MultiLayerPerceptron.png/640px-MultiLayerPerceptron.png"/>
          <p:cNvPicPr>
            <a:picLocks noChangeAspect="1" noChangeArrowheads="1"/>
          </p:cNvPicPr>
          <p:nvPr/>
        </p:nvPicPr>
        <p:blipFill>
          <a:blip r:embed="rId2" cstate="print"/>
          <a:srcRect/>
          <a:stretch>
            <a:fillRect/>
          </a:stretch>
        </p:blipFill>
        <p:spPr bwMode="auto">
          <a:xfrm>
            <a:off x="4267200" y="4382247"/>
            <a:ext cx="3962400" cy="1942353"/>
          </a:xfrm>
          <a:prstGeom prst="rect">
            <a:avLst/>
          </a:prstGeom>
          <a:noFill/>
        </p:spPr>
      </p:pic>
    </p:spTree>
    <p:extLst>
      <p:ext uri="{BB962C8B-B14F-4D97-AF65-F5344CB8AC3E}">
        <p14:creationId xmlns:p14="http://schemas.microsoft.com/office/powerpoint/2010/main" val="37161497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533400" y="0"/>
            <a:ext cx="7705725" cy="685800"/>
          </a:xfrm>
        </p:spPr>
        <p:txBody>
          <a:bodyPr/>
          <a:lstStyle/>
          <a:p>
            <a:r>
              <a:rPr lang="zh-CN" altLang="zh-CN" sz="3200" b="1" dirty="0" smtClean="0">
                <a:latin typeface="微软雅黑" panose="020B0503020204020204" pitchFamily="34" charset="-122"/>
                <a:ea typeface="微软雅黑" panose="020B0503020204020204" pitchFamily="34" charset="-122"/>
              </a:rPr>
              <a:t>人工神经网络的概念</a:t>
            </a:r>
            <a:endParaRPr lang="zh-CN" altLang="zh-CN" sz="3200" dirty="0" smtClean="0">
              <a:latin typeface="微软雅黑" panose="020B0503020204020204" pitchFamily="34" charset="-122"/>
              <a:ea typeface="微软雅黑" panose="020B0503020204020204" pitchFamily="34" charset="-122"/>
            </a:endParaRPr>
          </a:p>
        </p:txBody>
      </p:sp>
      <p:sp>
        <p:nvSpPr>
          <p:cNvPr id="11267" name="Rectangle 3"/>
          <p:cNvSpPr>
            <a:spLocks noGrp="1" noChangeArrowheads="1"/>
          </p:cNvSpPr>
          <p:nvPr>
            <p:ph type="body" idx="1"/>
          </p:nvPr>
        </p:nvSpPr>
        <p:spPr>
          <a:xfrm>
            <a:off x="381000" y="914400"/>
            <a:ext cx="8305800" cy="6019800"/>
          </a:xfrm>
        </p:spPr>
        <p:txBody>
          <a:bodyPr/>
          <a:lstStyle/>
          <a:p>
            <a:pPr>
              <a:buFont typeface="Wingdings" pitchFamily="2" charset="2"/>
              <a:buChar char="n"/>
              <a:defRPr/>
            </a:pPr>
            <a:r>
              <a:rPr lang="zh-CN" altLang="zh-CN" sz="2400" dirty="0" smtClean="0"/>
              <a:t>人工神经网络是</a:t>
            </a:r>
            <a:r>
              <a:rPr lang="zh-CN" altLang="zh-CN" sz="2400" b="1" dirty="0" smtClean="0">
                <a:solidFill>
                  <a:srgbClr val="0000FF"/>
                </a:solidFill>
              </a:rPr>
              <a:t>人脑及其活动的一个理论化的数学模型，它由大量的处理单元通过适当的方式互连构成，是一个大规模的非线性自适应系统</a:t>
            </a:r>
            <a:endParaRPr lang="en-US" altLang="zh-CN" sz="2400" dirty="0" smtClean="0"/>
          </a:p>
          <a:p>
            <a:pPr>
              <a:spcBef>
                <a:spcPts val="1200"/>
              </a:spcBef>
              <a:buFont typeface="Wingdings" pitchFamily="2" charset="2"/>
              <a:buChar char="n"/>
              <a:defRPr/>
            </a:pPr>
            <a:r>
              <a:rPr lang="en-US" altLang="zh-CN" sz="2400" dirty="0" smtClean="0"/>
              <a:t>1988</a:t>
            </a:r>
            <a:r>
              <a:rPr lang="zh-CN" altLang="zh-CN" sz="2400" dirty="0" smtClean="0"/>
              <a:t>年，</a:t>
            </a:r>
            <a:r>
              <a:rPr lang="en-US" altLang="zh-CN" sz="2400" dirty="0" smtClean="0"/>
              <a:t>Hecht-Nielsen</a:t>
            </a:r>
            <a:r>
              <a:rPr lang="zh-CN" altLang="zh-CN" sz="2400" dirty="0" smtClean="0"/>
              <a:t>定义：</a:t>
            </a:r>
            <a:r>
              <a:rPr lang="zh-CN" altLang="zh-CN" sz="2400" b="1" dirty="0" smtClean="0">
                <a:solidFill>
                  <a:srgbClr val="0000FF"/>
                </a:solidFill>
              </a:rPr>
              <a:t>人工神经网络是一个并行、分布处理结构，它由处理单元及称为</a:t>
            </a:r>
            <a:r>
              <a:rPr lang="zh-CN" altLang="en-US" sz="2400" b="1" dirty="0" smtClean="0">
                <a:solidFill>
                  <a:srgbClr val="0000FF"/>
                </a:solidFill>
              </a:rPr>
              <a:t>连接</a:t>
            </a:r>
            <a:r>
              <a:rPr lang="zh-CN" altLang="zh-CN" sz="2400" b="1" dirty="0" smtClean="0">
                <a:solidFill>
                  <a:srgbClr val="0000FF"/>
                </a:solidFill>
              </a:rPr>
              <a:t>的无向信号通道互连而成</a:t>
            </a:r>
            <a:endParaRPr lang="en-US" altLang="zh-CN" sz="2400" dirty="0" smtClean="0"/>
          </a:p>
          <a:p>
            <a:pPr lvl="1">
              <a:spcBef>
                <a:spcPts val="600"/>
              </a:spcBef>
              <a:defRPr/>
            </a:pPr>
            <a:r>
              <a:rPr lang="zh-CN" altLang="zh-CN" sz="2200" b="1" dirty="0" smtClean="0">
                <a:solidFill>
                  <a:srgbClr val="0000FF"/>
                </a:solidFill>
                <a:cs typeface="+mn-cs"/>
              </a:rPr>
              <a:t>处理单元</a:t>
            </a:r>
            <a:r>
              <a:rPr lang="zh-CN" altLang="zh-CN" sz="2200" dirty="0" smtClean="0">
                <a:cs typeface="+mn-cs"/>
              </a:rPr>
              <a:t>具有局部内存，可完成局部操作</a:t>
            </a:r>
            <a:endParaRPr lang="en-US" altLang="zh-CN" sz="2200" dirty="0" smtClean="0">
              <a:cs typeface="+mn-cs"/>
            </a:endParaRPr>
          </a:p>
          <a:p>
            <a:pPr lvl="1">
              <a:spcBef>
                <a:spcPts val="600"/>
              </a:spcBef>
              <a:defRPr/>
            </a:pPr>
            <a:r>
              <a:rPr lang="zh-CN" altLang="zh-CN" sz="2200" dirty="0" smtClean="0">
                <a:cs typeface="+mn-cs"/>
              </a:rPr>
              <a:t>每个处理单元有一个单一的输出</a:t>
            </a:r>
            <a:r>
              <a:rPr lang="zh-CN" altLang="en-US" sz="2200" dirty="0" smtClean="0">
                <a:cs typeface="+mn-cs"/>
              </a:rPr>
              <a:t>连接</a:t>
            </a:r>
            <a:r>
              <a:rPr lang="zh-CN" altLang="zh-CN" sz="2200" dirty="0" smtClean="0">
                <a:cs typeface="+mn-cs"/>
              </a:rPr>
              <a:t>，这个输出可以根据需要分支成希望个数的多个并行</a:t>
            </a:r>
            <a:r>
              <a:rPr lang="zh-CN" altLang="en-US" sz="2200" dirty="0" smtClean="0">
                <a:cs typeface="+mn-cs"/>
              </a:rPr>
              <a:t>连接</a:t>
            </a:r>
            <a:r>
              <a:rPr lang="zh-CN" altLang="zh-CN" sz="2200" dirty="0" smtClean="0">
                <a:cs typeface="+mn-cs"/>
              </a:rPr>
              <a:t>，且这些并行</a:t>
            </a:r>
            <a:r>
              <a:rPr lang="zh-CN" altLang="en-US" sz="2200" dirty="0" smtClean="0">
                <a:cs typeface="+mn-cs"/>
              </a:rPr>
              <a:t>连接</a:t>
            </a:r>
            <a:r>
              <a:rPr lang="zh-CN" altLang="zh-CN" sz="2200" dirty="0" smtClean="0">
                <a:cs typeface="+mn-cs"/>
              </a:rPr>
              <a:t>都输出相同的信号，即相应处理单元的信号，信号的大小不因分支的多少而变化</a:t>
            </a:r>
            <a:endParaRPr lang="en-US" altLang="zh-CN" sz="2200" dirty="0" smtClean="0">
              <a:cs typeface="+mn-cs"/>
            </a:endParaRPr>
          </a:p>
          <a:p>
            <a:pPr lvl="1">
              <a:spcBef>
                <a:spcPts val="600"/>
              </a:spcBef>
              <a:defRPr/>
            </a:pPr>
            <a:r>
              <a:rPr lang="zh-CN" altLang="zh-CN" sz="2200" b="1" dirty="0" smtClean="0">
                <a:solidFill>
                  <a:srgbClr val="0000FF"/>
                </a:solidFill>
                <a:cs typeface="+mn-cs"/>
              </a:rPr>
              <a:t>处理单元的输出信号可以是任何需要的数学模型</a:t>
            </a:r>
            <a:r>
              <a:rPr lang="zh-CN" altLang="zh-CN" sz="2200" dirty="0" smtClean="0">
                <a:cs typeface="+mn-cs"/>
              </a:rPr>
              <a:t>，每个处理单元中进行的操作必须是完全局部的。</a:t>
            </a:r>
            <a:r>
              <a:rPr lang="zh-CN" altLang="en-US" sz="2200" dirty="0" smtClean="0">
                <a:cs typeface="+mn-cs"/>
              </a:rPr>
              <a:t>即</a:t>
            </a:r>
            <a:r>
              <a:rPr lang="zh-CN" altLang="zh-CN" sz="2200" dirty="0" smtClean="0">
                <a:cs typeface="+mn-cs"/>
              </a:rPr>
              <a:t>，它</a:t>
            </a:r>
            <a:r>
              <a:rPr lang="zh-CN" altLang="en-US" sz="2200" dirty="0" smtClean="0">
                <a:cs typeface="+mn-cs"/>
              </a:rPr>
              <a:t>需</a:t>
            </a:r>
            <a:r>
              <a:rPr lang="zh-CN" altLang="zh-CN" sz="2200" dirty="0" smtClean="0">
                <a:cs typeface="+mn-cs"/>
              </a:rPr>
              <a:t>仅依赖于经过输入</a:t>
            </a:r>
            <a:r>
              <a:rPr lang="zh-CN" altLang="en-US" sz="2200" dirty="0" smtClean="0">
                <a:cs typeface="+mn-cs"/>
              </a:rPr>
              <a:t>连接</a:t>
            </a:r>
            <a:r>
              <a:rPr lang="zh-CN" altLang="zh-CN" sz="2200" dirty="0" smtClean="0">
                <a:cs typeface="+mn-cs"/>
              </a:rPr>
              <a:t>到达处理单元的所有输入信号的当前值和存储在处理单元局部内存中的值</a:t>
            </a:r>
            <a:endParaRPr lang="zh-CN" altLang="zh-CN" sz="2200" dirty="0"/>
          </a:p>
        </p:txBody>
      </p:sp>
      <p:sp>
        <p:nvSpPr>
          <p:cNvPr id="4"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8</a:t>
            </a:fld>
            <a:endParaRPr lang="en-US" altLang="zh-CN" dirty="0"/>
          </a:p>
        </p:txBody>
      </p:sp>
    </p:spTree>
    <p:extLst>
      <p:ext uri="{BB962C8B-B14F-4D97-AF65-F5344CB8AC3E}">
        <p14:creationId xmlns:p14="http://schemas.microsoft.com/office/powerpoint/2010/main" val="235811834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endParaRPr lang="zh-CN" altLang="en-US"/>
          </a:p>
        </p:txBody>
      </p:sp>
      <p:sp>
        <p:nvSpPr>
          <p:cNvPr id="6" name="矩形 5"/>
          <p:cNvSpPr/>
          <p:nvPr/>
        </p:nvSpPr>
        <p:spPr>
          <a:xfrm>
            <a:off x="631825" y="1078498"/>
            <a:ext cx="8283575" cy="5093702"/>
          </a:xfrm>
          <a:prstGeom prst="rect">
            <a:avLst/>
          </a:prstGeom>
        </p:spPr>
        <p:txBody>
          <a:bodyPr wrap="square">
            <a:spAutoFit/>
          </a:bodyPr>
          <a:lstStyle/>
          <a:p>
            <a:pPr marL="365125" indent="-365125">
              <a:buFont typeface="Wingdings" pitchFamily="2" charset="2"/>
              <a:buChar char="n"/>
              <a:defRPr/>
            </a:pPr>
            <a:r>
              <a:rPr lang="zh-CN" altLang="zh-CN" sz="2800" dirty="0">
                <a:latin typeface="+mn-ea"/>
                <a:ea typeface="+mn-ea"/>
              </a:rPr>
              <a:t>人工神经网络是</a:t>
            </a:r>
            <a:r>
              <a:rPr lang="zh-CN" altLang="zh-CN" sz="2800" b="1" dirty="0">
                <a:solidFill>
                  <a:srgbClr val="0000FF"/>
                </a:solidFill>
                <a:latin typeface="+mn-ea"/>
                <a:ea typeface="+mn-ea"/>
              </a:rPr>
              <a:t>一个非线性的有向图，图中含有可以通过改变权大小来存放模式的加权边，并且可以从不完整的或未知的输入找到</a:t>
            </a:r>
            <a:r>
              <a:rPr lang="zh-CN" altLang="zh-CN" sz="2800" b="1" dirty="0" smtClean="0">
                <a:solidFill>
                  <a:srgbClr val="0000FF"/>
                </a:solidFill>
                <a:latin typeface="+mn-ea"/>
                <a:ea typeface="+mn-ea"/>
              </a:rPr>
              <a:t>模式</a:t>
            </a:r>
            <a:endParaRPr lang="zh-CN" altLang="zh-CN" sz="2800" dirty="0">
              <a:latin typeface="+mn-ea"/>
              <a:ea typeface="+mn-ea"/>
            </a:endParaRPr>
          </a:p>
          <a:p>
            <a:pPr marL="365125" indent="-365125">
              <a:spcBef>
                <a:spcPts val="1200"/>
              </a:spcBef>
              <a:buFont typeface="Wingdings" pitchFamily="2" charset="2"/>
              <a:buChar char="n"/>
              <a:defRPr/>
            </a:pPr>
            <a:r>
              <a:rPr lang="zh-CN" altLang="zh-CN" sz="2800" b="1" dirty="0">
                <a:solidFill>
                  <a:srgbClr val="0000FF"/>
                </a:solidFill>
                <a:latin typeface="+mn-ea"/>
                <a:ea typeface="+mn-ea"/>
              </a:rPr>
              <a:t>人工神经网络</a:t>
            </a:r>
            <a:r>
              <a:rPr lang="zh-CN" altLang="en-US" sz="2800" b="1" dirty="0">
                <a:solidFill>
                  <a:srgbClr val="0000FF"/>
                </a:solidFill>
                <a:latin typeface="+mn-ea"/>
                <a:ea typeface="+mn-ea"/>
              </a:rPr>
              <a:t>的别名：</a:t>
            </a:r>
            <a:endParaRPr lang="en-US" altLang="zh-CN" sz="2800" b="1" dirty="0">
              <a:solidFill>
                <a:srgbClr val="0000FF"/>
              </a:solidFill>
              <a:latin typeface="+mn-ea"/>
              <a:ea typeface="+mn-ea"/>
            </a:endParaRPr>
          </a:p>
          <a:p>
            <a:pPr marL="808038" lvl="1" indent="-350838">
              <a:spcBef>
                <a:spcPts val="600"/>
              </a:spcBef>
              <a:buFont typeface="Wingdings" pitchFamily="2" charset="2"/>
              <a:buChar char="ü"/>
              <a:defRPr/>
            </a:pPr>
            <a:r>
              <a:rPr lang="zh-CN" altLang="zh-CN" sz="2400" dirty="0">
                <a:latin typeface="+mn-ea"/>
                <a:ea typeface="+mn-ea"/>
              </a:rPr>
              <a:t>并行分布处理系统（</a:t>
            </a:r>
            <a:r>
              <a:rPr lang="en-US" altLang="zh-CN" sz="2400" dirty="0">
                <a:latin typeface="+mn-ea"/>
                <a:ea typeface="+mn-ea"/>
              </a:rPr>
              <a:t>Parallel Distributed Processing</a:t>
            </a:r>
            <a:r>
              <a:rPr lang="zh-CN" altLang="zh-CN" sz="2400" dirty="0" smtClean="0">
                <a:latin typeface="+mn-ea"/>
                <a:ea typeface="+mn-ea"/>
              </a:rPr>
              <a:t>）</a:t>
            </a:r>
            <a:endParaRPr lang="en-US" altLang="zh-CN" sz="2400" dirty="0">
              <a:latin typeface="+mn-ea"/>
              <a:ea typeface="+mn-ea"/>
            </a:endParaRPr>
          </a:p>
          <a:p>
            <a:pPr marL="808038" lvl="1" indent="-350838">
              <a:spcBef>
                <a:spcPts val="600"/>
              </a:spcBef>
              <a:buFont typeface="Wingdings" pitchFamily="2" charset="2"/>
              <a:buChar char="ü"/>
              <a:defRPr/>
            </a:pPr>
            <a:r>
              <a:rPr lang="zh-CN" altLang="zh-CN" sz="2400" dirty="0">
                <a:latin typeface="+mn-ea"/>
                <a:ea typeface="+mn-ea"/>
              </a:rPr>
              <a:t>人工神经系统（</a:t>
            </a:r>
            <a:r>
              <a:rPr lang="en-US" altLang="zh-CN" sz="2400" dirty="0">
                <a:latin typeface="+mn-ea"/>
                <a:ea typeface="+mn-ea"/>
              </a:rPr>
              <a:t>Artificial Neural System</a:t>
            </a:r>
            <a:r>
              <a:rPr lang="zh-CN" altLang="zh-CN" sz="2400" dirty="0">
                <a:latin typeface="+mn-ea"/>
                <a:ea typeface="+mn-ea"/>
              </a:rPr>
              <a:t>）</a:t>
            </a:r>
            <a:endParaRPr lang="en-US" altLang="zh-CN" sz="2400" dirty="0">
              <a:latin typeface="+mn-ea"/>
              <a:ea typeface="+mn-ea"/>
            </a:endParaRPr>
          </a:p>
          <a:p>
            <a:pPr marL="808038" lvl="1" indent="-350838">
              <a:spcBef>
                <a:spcPts val="600"/>
              </a:spcBef>
              <a:buFont typeface="Wingdings" pitchFamily="2" charset="2"/>
              <a:buChar char="ü"/>
              <a:defRPr/>
            </a:pPr>
            <a:r>
              <a:rPr lang="zh-CN" altLang="zh-CN" sz="2400" dirty="0">
                <a:latin typeface="+mn-ea"/>
                <a:ea typeface="+mn-ea"/>
              </a:rPr>
              <a:t>神经网络（</a:t>
            </a:r>
            <a:r>
              <a:rPr lang="en-US" altLang="zh-CN" sz="2400" dirty="0">
                <a:latin typeface="+mn-ea"/>
                <a:ea typeface="+mn-ea"/>
              </a:rPr>
              <a:t>Neural Network</a:t>
            </a:r>
            <a:r>
              <a:rPr lang="zh-CN" altLang="zh-CN" sz="2400" dirty="0">
                <a:latin typeface="+mn-ea"/>
                <a:ea typeface="+mn-ea"/>
              </a:rPr>
              <a:t>）</a:t>
            </a:r>
            <a:endParaRPr lang="en-US" altLang="zh-CN" sz="2400" dirty="0">
              <a:latin typeface="+mn-ea"/>
              <a:ea typeface="+mn-ea"/>
            </a:endParaRPr>
          </a:p>
          <a:p>
            <a:pPr marL="808038" lvl="1" indent="-350838">
              <a:spcBef>
                <a:spcPts val="600"/>
              </a:spcBef>
              <a:buFont typeface="Wingdings" pitchFamily="2" charset="2"/>
              <a:buChar char="ü"/>
              <a:defRPr/>
            </a:pPr>
            <a:r>
              <a:rPr lang="zh-CN" altLang="zh-CN" sz="2400" dirty="0">
                <a:latin typeface="+mn-ea"/>
                <a:ea typeface="+mn-ea"/>
              </a:rPr>
              <a:t>自适应系统（</a:t>
            </a:r>
            <a:r>
              <a:rPr lang="en-US" altLang="zh-CN" sz="2400" dirty="0">
                <a:latin typeface="+mn-ea"/>
                <a:ea typeface="+mn-ea"/>
              </a:rPr>
              <a:t>Adaptive Systems</a:t>
            </a:r>
            <a:r>
              <a:rPr lang="zh-CN" altLang="zh-CN" sz="2400" dirty="0">
                <a:latin typeface="+mn-ea"/>
                <a:ea typeface="+mn-ea"/>
              </a:rPr>
              <a:t>）</a:t>
            </a:r>
            <a:endParaRPr lang="en-US" altLang="zh-CN" sz="2400" dirty="0">
              <a:latin typeface="+mn-ea"/>
              <a:ea typeface="+mn-ea"/>
            </a:endParaRPr>
          </a:p>
          <a:p>
            <a:pPr marL="808038" lvl="1" indent="-350838">
              <a:spcBef>
                <a:spcPts val="600"/>
              </a:spcBef>
              <a:buFont typeface="Wingdings" pitchFamily="2" charset="2"/>
              <a:buChar char="ü"/>
              <a:defRPr/>
            </a:pPr>
            <a:r>
              <a:rPr lang="zh-CN" altLang="zh-CN" sz="2400" dirty="0">
                <a:latin typeface="+mn-ea"/>
                <a:ea typeface="+mn-ea"/>
              </a:rPr>
              <a:t>自适应网（</a:t>
            </a:r>
            <a:r>
              <a:rPr lang="en-US" altLang="zh-CN" sz="2400" dirty="0">
                <a:latin typeface="+mn-ea"/>
                <a:ea typeface="+mn-ea"/>
              </a:rPr>
              <a:t>Adaptive Networks</a:t>
            </a:r>
            <a:r>
              <a:rPr lang="zh-CN" altLang="zh-CN" sz="2400" dirty="0">
                <a:latin typeface="+mn-ea"/>
                <a:ea typeface="+mn-ea"/>
              </a:rPr>
              <a:t>）</a:t>
            </a:r>
            <a:endParaRPr lang="en-US" altLang="zh-CN" sz="2400" dirty="0">
              <a:latin typeface="+mn-ea"/>
              <a:ea typeface="+mn-ea"/>
            </a:endParaRPr>
          </a:p>
          <a:p>
            <a:pPr marL="808038" lvl="1" indent="-350838">
              <a:spcBef>
                <a:spcPts val="600"/>
              </a:spcBef>
              <a:buFont typeface="Wingdings" pitchFamily="2" charset="2"/>
              <a:buChar char="ü"/>
              <a:defRPr/>
            </a:pPr>
            <a:r>
              <a:rPr lang="zh-CN" altLang="en-US" sz="2400" dirty="0" smtClean="0">
                <a:latin typeface="+mn-ea"/>
                <a:ea typeface="+mn-ea"/>
              </a:rPr>
              <a:t>连接</a:t>
            </a:r>
            <a:r>
              <a:rPr lang="zh-CN" altLang="zh-CN" sz="2400" dirty="0" smtClean="0">
                <a:latin typeface="+mn-ea"/>
                <a:ea typeface="+mn-ea"/>
              </a:rPr>
              <a:t>模型</a:t>
            </a:r>
            <a:r>
              <a:rPr lang="zh-CN" altLang="zh-CN" sz="2400" dirty="0">
                <a:latin typeface="+mn-ea"/>
                <a:ea typeface="+mn-ea"/>
              </a:rPr>
              <a:t>（</a:t>
            </a:r>
            <a:r>
              <a:rPr lang="en-US" altLang="zh-CN" sz="2400" dirty="0">
                <a:latin typeface="+mn-ea"/>
                <a:ea typeface="+mn-ea"/>
              </a:rPr>
              <a:t>Connectionism</a:t>
            </a:r>
            <a:r>
              <a:rPr lang="zh-CN" altLang="zh-CN" sz="2400" dirty="0">
                <a:latin typeface="+mn-ea"/>
                <a:ea typeface="+mn-ea"/>
              </a:rPr>
              <a:t>）</a:t>
            </a:r>
            <a:endParaRPr lang="en-US" altLang="zh-CN" sz="2400" dirty="0">
              <a:latin typeface="+mn-ea"/>
              <a:ea typeface="+mn-ea"/>
            </a:endParaRPr>
          </a:p>
          <a:p>
            <a:pPr marL="808038" lvl="1" indent="-350838">
              <a:spcBef>
                <a:spcPts val="600"/>
              </a:spcBef>
              <a:buFont typeface="Wingdings" pitchFamily="2" charset="2"/>
              <a:buChar char="ü"/>
              <a:defRPr/>
            </a:pPr>
            <a:r>
              <a:rPr lang="zh-CN" altLang="zh-CN" sz="2400" dirty="0">
                <a:latin typeface="+mn-ea"/>
                <a:ea typeface="+mn-ea"/>
              </a:rPr>
              <a:t>神经计算机（</a:t>
            </a:r>
            <a:r>
              <a:rPr lang="en-US" altLang="zh-CN" sz="2400" dirty="0" err="1">
                <a:latin typeface="+mn-ea"/>
                <a:ea typeface="+mn-ea"/>
              </a:rPr>
              <a:t>Neurocomputer</a:t>
            </a:r>
            <a:r>
              <a:rPr lang="zh-CN" altLang="zh-CN" sz="2400" dirty="0">
                <a:latin typeface="+mn-ea"/>
                <a:ea typeface="+mn-ea"/>
              </a:rPr>
              <a:t>）等</a:t>
            </a:r>
            <a:endParaRPr lang="zh-CN" altLang="en-US" sz="2400" dirty="0">
              <a:latin typeface="+mn-ea"/>
              <a:ea typeface="+mn-ea"/>
            </a:endParaRPr>
          </a:p>
        </p:txBody>
      </p:sp>
      <p:sp>
        <p:nvSpPr>
          <p:cNvPr id="5" name="Slide Number Placeholder 3"/>
          <p:cNvSpPr>
            <a:spLocks noGrp="1"/>
          </p:cNvSpPr>
          <p:nvPr>
            <p:ph type="sldNum" sz="quarter" idx="11"/>
          </p:nvPr>
        </p:nvSpPr>
        <p:spPr>
          <a:xfrm>
            <a:off x="3429000" y="6338888"/>
            <a:ext cx="2133600" cy="244475"/>
          </a:xfrm>
        </p:spPr>
        <p:txBody>
          <a:bodyPr/>
          <a:lstStyle/>
          <a:p>
            <a:pPr>
              <a:defRPr/>
            </a:pPr>
            <a:fld id="{2F412C5C-C73A-4010-A543-514F6E608F97}" type="slidenum">
              <a:rPr lang="en-US" altLang="zh-CN" smtClean="0"/>
              <a:pPr>
                <a:defRPr/>
              </a:pPr>
              <a:t>9</a:t>
            </a:fld>
            <a:endParaRPr lang="en-US" altLang="zh-CN" dirty="0"/>
          </a:p>
        </p:txBody>
      </p:sp>
      <p:sp>
        <p:nvSpPr>
          <p:cNvPr id="7" name="Rectangle 2"/>
          <p:cNvSpPr>
            <a:spLocks noGrp="1" noChangeArrowheads="1"/>
          </p:cNvSpPr>
          <p:nvPr>
            <p:ph type="title"/>
          </p:nvPr>
        </p:nvSpPr>
        <p:spPr>
          <a:xfrm>
            <a:off x="533400" y="122238"/>
            <a:ext cx="6705600" cy="563562"/>
          </a:xfrm>
        </p:spPr>
        <p:txBody>
          <a:bodyPr/>
          <a:lstStyle/>
          <a:p>
            <a:pPr eaLnBrk="1" hangingPunct="1"/>
            <a:r>
              <a:rPr lang="zh-CN" altLang="en-US" sz="3200" dirty="0">
                <a:latin typeface="微软雅黑" panose="020B0503020204020204" pitchFamily="34" charset="-122"/>
                <a:ea typeface="微软雅黑" panose="020B0503020204020204" pitchFamily="34" charset="-122"/>
              </a:rPr>
              <a:t>人工神经网络</a:t>
            </a:r>
          </a:p>
        </p:txBody>
      </p:sp>
    </p:spTree>
    <p:extLst>
      <p:ext uri="{BB962C8B-B14F-4D97-AF65-F5344CB8AC3E}">
        <p14:creationId xmlns:p14="http://schemas.microsoft.com/office/powerpoint/2010/main" val="18503088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theme/theme1.xml><?xml version="1.0" encoding="utf-8"?>
<a:theme xmlns:a="http://schemas.openxmlformats.org/drawingml/2006/main" name="sample">
  <a:themeElements>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2"/>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1F52C0"/>
        </a:dk1>
        <a:lt1>
          <a:srgbClr val="FFFFFF"/>
        </a:lt1>
        <a:dk2>
          <a:srgbClr val="000000"/>
        </a:dk2>
        <a:lt2>
          <a:srgbClr val="D6E1E2"/>
        </a:lt2>
        <a:accent1>
          <a:srgbClr val="E38B55"/>
        </a:accent1>
        <a:accent2>
          <a:srgbClr val="CB81D5"/>
        </a:accent2>
        <a:accent3>
          <a:srgbClr val="FFFFFF"/>
        </a:accent3>
        <a:accent4>
          <a:srgbClr val="1945A4"/>
        </a:accent4>
        <a:accent5>
          <a:srgbClr val="EFC4B4"/>
        </a:accent5>
        <a:accent6>
          <a:srgbClr val="B874C1"/>
        </a:accent6>
        <a:hlink>
          <a:srgbClr val="705FC3"/>
        </a:hlink>
        <a:folHlink>
          <a:srgbClr val="83A6A7"/>
        </a:folHlink>
      </a:clrScheme>
      <a:clrMap bg1="lt1" tx1="dk1" bg2="lt2" tx2="dk2" accent1="accent1" accent2="accent2" accent3="accent3" accent4="accent4" accent5="accent5" accent6="accent6" hlink="hlink" folHlink="folHlink"/>
    </a:extraClrScheme>
    <a:extraClrScheme>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clrMap bg1="lt1" tx1="dk1" bg2="lt2" tx2="dk2" accent1="accent1" accent2="accent2" accent3="accent3" accent4="accent4" accent5="accent5" accent6="accent6" hlink="hlink" folHlink="folHlink"/>
    </a:extraClrScheme>
    <a:extraClrScheme>
      <a:clrScheme name="sample 3">
        <a:dk1>
          <a:srgbClr val="1F2163"/>
        </a:dk1>
        <a:lt1>
          <a:srgbClr val="FFFFFF"/>
        </a:lt1>
        <a:dk2>
          <a:srgbClr val="000000"/>
        </a:dk2>
        <a:lt2>
          <a:srgbClr val="CCD8DA"/>
        </a:lt2>
        <a:accent1>
          <a:srgbClr val="4067CA"/>
        </a:accent1>
        <a:accent2>
          <a:srgbClr val="00B4B0"/>
        </a:accent2>
        <a:accent3>
          <a:srgbClr val="FFFFFF"/>
        </a:accent3>
        <a:accent4>
          <a:srgbClr val="191B53"/>
        </a:accent4>
        <a:accent5>
          <a:srgbClr val="AFB8E1"/>
        </a:accent5>
        <a:accent6>
          <a:srgbClr val="00A39F"/>
        </a:accent6>
        <a:hlink>
          <a:srgbClr val="6DB1DF"/>
        </a:hlink>
        <a:folHlink>
          <a:srgbClr val="9292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22312</TotalTime>
  <Words>3970</Words>
  <Application>Microsoft Office PowerPoint</Application>
  <PresentationFormat>全屏显示(4:3)</PresentationFormat>
  <Paragraphs>454</Paragraphs>
  <Slides>66</Slides>
  <Notes>22</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66</vt:i4>
      </vt:variant>
    </vt:vector>
  </HeadingPairs>
  <TitlesOfParts>
    <vt:vector size="70" baseType="lpstr">
      <vt:lpstr>sample</vt:lpstr>
      <vt:lpstr>公式</vt:lpstr>
      <vt:lpstr>Equation</vt:lpstr>
      <vt:lpstr>Visio.Drawing.11</vt:lpstr>
      <vt:lpstr>Neural Networks </vt:lpstr>
      <vt:lpstr> 生物神经元</vt:lpstr>
      <vt:lpstr> 生物神经元</vt:lpstr>
      <vt:lpstr>神经元功能</vt:lpstr>
      <vt:lpstr> 生物神经元</vt:lpstr>
      <vt:lpstr> 生物神经网络</vt:lpstr>
      <vt:lpstr>人工神经网络</vt:lpstr>
      <vt:lpstr>人工神经网络的概念</vt:lpstr>
      <vt:lpstr>人工神经网络</vt:lpstr>
      <vt:lpstr>神经网络</vt:lpstr>
      <vt:lpstr>神经网络</vt:lpstr>
      <vt:lpstr> 神经网络的数理模型</vt:lpstr>
      <vt:lpstr>神经网络的不同分类</vt:lpstr>
      <vt:lpstr>历史回顾</vt:lpstr>
      <vt:lpstr>萌芽期</vt:lpstr>
      <vt:lpstr>第一高潮期</vt:lpstr>
      <vt:lpstr>反思期</vt:lpstr>
      <vt:lpstr>第二高潮期</vt:lpstr>
      <vt:lpstr>再认识与应用研究期</vt:lpstr>
      <vt:lpstr>感知机 </vt:lpstr>
      <vt:lpstr>PowerPoint 演示文稿</vt:lpstr>
      <vt:lpstr>感知机 </vt:lpstr>
      <vt:lpstr>PowerPoint 演示文稿</vt:lpstr>
      <vt:lpstr>感知机 </vt:lpstr>
      <vt:lpstr>感知机 </vt:lpstr>
      <vt:lpstr>PowerPoint 演示文稿</vt:lpstr>
      <vt:lpstr>PowerPoint 演示文稿</vt:lpstr>
      <vt:lpstr>感知机 </vt:lpstr>
      <vt:lpstr>感知机 </vt:lpstr>
      <vt:lpstr>激活函数</vt:lpstr>
      <vt:lpstr>激活函数</vt:lpstr>
      <vt:lpstr>非线性斜面函数（Ramp Function）</vt:lpstr>
      <vt:lpstr>阈值函数（Threshold Function）</vt:lpstr>
      <vt:lpstr>S形函数（Squashing Function）</vt:lpstr>
      <vt:lpstr>S形函数（Squashing Function）</vt:lpstr>
      <vt:lpstr>S形函数（Squashing Function）</vt:lpstr>
      <vt:lpstr>激活函数</vt:lpstr>
      <vt:lpstr>激活函数</vt:lpstr>
      <vt:lpstr>激活函数</vt:lpstr>
      <vt:lpstr>Multilayer Perceptron</vt:lpstr>
      <vt:lpstr>XOR</vt:lpstr>
      <vt:lpstr>多层感知机</vt:lpstr>
      <vt:lpstr>多层前馈网络</vt:lpstr>
      <vt:lpstr>多层前馈网络</vt:lpstr>
      <vt:lpstr>多层前馈网络</vt:lpstr>
      <vt:lpstr>多层前馈网络</vt:lpstr>
      <vt:lpstr>多层前馈网络</vt:lpstr>
      <vt:lpstr>多层感知机同单层感知机相比具有4个明显特点：</vt:lpstr>
      <vt:lpstr>BP学习算法</vt:lpstr>
      <vt:lpstr>多层前馈网络与BP学习算法</vt:lpstr>
      <vt:lpstr>BP学习算法</vt:lpstr>
      <vt:lpstr>BP学习算法</vt:lpstr>
      <vt:lpstr>BP学习算法</vt:lpstr>
      <vt:lpstr>BP学习算法</vt:lpstr>
      <vt:lpstr>BP学习算法</vt:lpstr>
      <vt:lpstr>BP学习算法</vt:lpstr>
      <vt:lpstr>BP学习算法</vt:lpstr>
      <vt:lpstr>BP学习算法</vt:lpstr>
      <vt:lpstr>BP学习算法</vt:lpstr>
      <vt:lpstr>BP学习算法</vt:lpstr>
      <vt:lpstr>More about BP Networks …</vt:lpstr>
      <vt:lpstr>More about BP Networks …</vt:lpstr>
      <vt:lpstr>若干问题的讨论 </vt:lpstr>
      <vt:lpstr>若干问题的讨论 </vt:lpstr>
      <vt:lpstr>若干问题的讨论 </vt:lpstr>
      <vt:lpstr>When does ANN work?</vt:lpstr>
    </vt:vector>
  </TitlesOfParts>
  <Company>GuildDesign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ThemeGallery.com</dc:creator>
  <cp:lastModifiedBy>Windows 用户</cp:lastModifiedBy>
  <cp:revision>2960</cp:revision>
  <dcterms:created xsi:type="dcterms:W3CDTF">2004-08-26T06:30:40Z</dcterms:created>
  <dcterms:modified xsi:type="dcterms:W3CDTF">2023-05-23T06:33:17Z</dcterms:modified>
</cp:coreProperties>
</file>